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sldIdLst>
    <p:sldId id="256" r:id="rId2"/>
    <p:sldId id="258" r:id="rId3"/>
    <p:sldId id="257" r:id="rId4"/>
    <p:sldId id="319" r:id="rId5"/>
    <p:sldId id="322" r:id="rId6"/>
    <p:sldId id="323" r:id="rId7"/>
    <p:sldId id="321" r:id="rId8"/>
    <p:sldId id="320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5" r:id="rId20"/>
    <p:sldId id="334" r:id="rId21"/>
    <p:sldId id="336" r:id="rId22"/>
    <p:sldId id="338" r:id="rId23"/>
    <p:sldId id="337" r:id="rId24"/>
    <p:sldId id="339" r:id="rId25"/>
    <p:sldId id="340" r:id="rId26"/>
    <p:sldId id="341" r:id="rId27"/>
    <p:sldId id="372" r:id="rId28"/>
    <p:sldId id="343" r:id="rId29"/>
    <p:sldId id="293" r:id="rId30"/>
    <p:sldId id="379" r:id="rId31"/>
    <p:sldId id="373" r:id="rId32"/>
    <p:sldId id="374" r:id="rId33"/>
    <p:sldId id="312" r:id="rId34"/>
    <p:sldId id="376" r:id="rId35"/>
    <p:sldId id="342" r:id="rId36"/>
    <p:sldId id="377" r:id="rId37"/>
    <p:sldId id="378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66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6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263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3583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032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369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698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94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247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4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896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5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75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6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59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08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34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tile tx="20955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6942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  <p:sldLayoutId id="214748382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../PENGAWASAN%20BAMUSKAL%20+%20KAP/Contoh%20format%20Keputusan%20Bamuskal%20tentang%20Pembentukan%20Tim%20Pengawasan.docx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../PENGAWASAN%20BAMUSKAL%20+%20KAP/Contoh%20sistematika%20Laporan%20hasil%20Pengawasan%20oleh%20Bamuskal.docx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../PENGAWASAN%20BAMUSKAL%20+%20KAP/2.KERTAS%20KERJA%20BAMUSKAL-RKP.docx" TargetMode="External"/><Relationship Id="rId7" Type="http://schemas.openxmlformats.org/officeDocument/2006/relationships/hyperlink" Target="../PENGAWASAN%20BAMUSKAL%20+%20KAP/6.KERTAS%20KERJA%20BAMUSKAL-Sumber2%20Pendapatan.docx" TargetMode="External"/><Relationship Id="rId2" Type="http://schemas.openxmlformats.org/officeDocument/2006/relationships/hyperlink" Target="../PENGAWASAN%20BAMUSKAL%20+%20KAP/1.KERTAS%20KERJA%20BAMUSKAL-RPJMKal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PENGAWASAN%20BAMUSKAL%20+%20KAP/5.KERTAS%20KERJA%20BAMUSKAL-Pelaporan%20Lurah.docx" TargetMode="External"/><Relationship Id="rId5" Type="http://schemas.openxmlformats.org/officeDocument/2006/relationships/hyperlink" Target="../PENGAWASAN%20BAMUSKAL%20+%20KAP/4.KERTAS%20KERJA%20BAMUSKAL-Pelaksanaan%20APBKal%20(2).docx" TargetMode="External"/><Relationship Id="rId4" Type="http://schemas.openxmlformats.org/officeDocument/2006/relationships/hyperlink" Target="../PENGAWASAN%20BAMUSKAL%20+%20KAP/3.KERTAS%20KERJA%20BAMUSKAL-Penyusunan%20APBKal.docx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09C3B-A404-233B-6359-BFA9C29BB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7874" y="634035"/>
            <a:ext cx="9455147" cy="1655763"/>
          </a:xfrm>
        </p:spPr>
        <p:txBody>
          <a:bodyPr>
            <a:normAutofit/>
          </a:bodyPr>
          <a:lstStyle/>
          <a:p>
            <a:r>
              <a:rPr lang="en-US" b="1" dirty="0"/>
              <a:t>PENGAWASAN KINERJA LURAH OLEH BAMUSKAL</a:t>
            </a:r>
            <a:endParaRPr lang="id-ID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12F7D-4F50-7F99-B449-1704D4504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4524" y="4429124"/>
            <a:ext cx="8791575" cy="1323976"/>
          </a:xfrm>
        </p:spPr>
        <p:txBody>
          <a:bodyPr>
            <a:normAutofit/>
          </a:bodyPr>
          <a:lstStyle/>
          <a:p>
            <a:pPr algn="r"/>
            <a:r>
              <a:rPr lang="en-US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Disampaikan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pada BIMTEK PENGAWASAN KINERJA LURAH OLEH BAMUSKAL KALURAHAN GIRIMULYO</a:t>
            </a:r>
          </a:p>
          <a:p>
            <a:pPr algn="r"/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TAHUN 2026</a:t>
            </a:r>
          </a:p>
        </p:txBody>
      </p:sp>
    </p:spTree>
    <p:extLst>
      <p:ext uri="{BB962C8B-B14F-4D97-AF65-F5344CB8AC3E}">
        <p14:creationId xmlns:p14="http://schemas.microsoft.com/office/powerpoint/2010/main" val="1310328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DEB092C-5E56-51E3-25CE-F671A907F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738" y="333375"/>
            <a:ext cx="10018712" cy="600075"/>
          </a:xfrm>
        </p:spPr>
        <p:txBody>
          <a:bodyPr>
            <a:normAutofit/>
          </a:bodyPr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39)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A4862-8034-C516-7F4A-7FFE1AEFBA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1475" y="1057275"/>
            <a:ext cx="11372849" cy="5391149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800" dirty="0" err="1"/>
              <a:t>Sekretaris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menyampaikan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. R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800" dirty="0" err="1"/>
              <a:t>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(1) </a:t>
            </a:r>
            <a:r>
              <a:rPr lang="en-ID" sz="2800" dirty="0" err="1"/>
              <a:t>disampaikan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BPD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dibahas</a:t>
            </a:r>
            <a:r>
              <a:rPr lang="en-ID" sz="2800" dirty="0"/>
              <a:t> dan </a:t>
            </a:r>
            <a:r>
              <a:rPr lang="en-ID" sz="2800" dirty="0" err="1"/>
              <a:t>disepakati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musyawarah</a:t>
            </a:r>
            <a:r>
              <a:rPr lang="en-ID" sz="2800" dirty="0"/>
              <a:t> BPD.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800" dirty="0"/>
              <a:t>BPD </a:t>
            </a:r>
            <a:r>
              <a:rPr lang="en-ID" sz="2800" dirty="0" err="1"/>
              <a:t>membahas</a:t>
            </a:r>
            <a:r>
              <a:rPr lang="en-ID" sz="2800" dirty="0"/>
              <a:t> dan </a:t>
            </a:r>
            <a:r>
              <a:rPr lang="en-ID" sz="2800" dirty="0" err="1"/>
              <a:t>menyepakati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 paling </a:t>
            </a:r>
            <a:r>
              <a:rPr lang="en-ID" sz="2800" dirty="0" err="1"/>
              <a:t>lambat</a:t>
            </a:r>
            <a:r>
              <a:rPr lang="en-ID" sz="2800" dirty="0"/>
              <a:t> 21 (dua </a:t>
            </a:r>
            <a:r>
              <a:rPr lang="en-ID" sz="2800" dirty="0" err="1"/>
              <a:t>puluh</a:t>
            </a:r>
            <a:r>
              <a:rPr lang="en-ID" sz="2800" dirty="0"/>
              <a:t> </a:t>
            </a:r>
            <a:r>
              <a:rPr lang="en-ID" sz="2800" dirty="0" err="1"/>
              <a:t>satu</a:t>
            </a:r>
            <a:r>
              <a:rPr lang="en-ID" sz="2800" dirty="0"/>
              <a:t>) </a:t>
            </a:r>
            <a:r>
              <a:rPr lang="en-ID" sz="2800" dirty="0" err="1"/>
              <a:t>hari</a:t>
            </a:r>
            <a:r>
              <a:rPr lang="en-ID" sz="2800" dirty="0"/>
              <a:t> </a:t>
            </a:r>
            <a:r>
              <a:rPr lang="en-ID" sz="2800" dirty="0" err="1"/>
              <a:t>sejak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 </a:t>
            </a:r>
            <a:r>
              <a:rPr lang="en-ID" sz="2800" dirty="0" err="1"/>
              <a:t>diterima</a:t>
            </a:r>
            <a:r>
              <a:rPr lang="en-ID" sz="2800" dirty="0"/>
              <a:t> oleh BPD.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(2) </a:t>
            </a:r>
            <a:r>
              <a:rPr lang="en-ID" sz="2800" dirty="0" err="1"/>
              <a:t>disepakati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r>
              <a:rPr lang="en-ID" sz="2800" dirty="0"/>
              <a:t> paling </a:t>
            </a:r>
            <a:r>
              <a:rPr lang="en-ID" sz="2800" dirty="0" err="1"/>
              <a:t>lambat</a:t>
            </a:r>
            <a:r>
              <a:rPr lang="en-ID" sz="2800" dirty="0"/>
              <a:t> </a:t>
            </a:r>
            <a:r>
              <a:rPr lang="en-ID" sz="2800" dirty="0" err="1"/>
              <a:t>bulan</a:t>
            </a:r>
            <a:r>
              <a:rPr lang="en-ID" sz="2800" dirty="0"/>
              <a:t> </a:t>
            </a:r>
            <a:r>
              <a:rPr lang="en-ID" sz="2800" dirty="0" err="1"/>
              <a:t>Oktober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berjalan</a:t>
            </a:r>
            <a:r>
              <a:rPr lang="en-ID" sz="2800" dirty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265692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A4C9155-3DA5-5BE6-8F6A-9785DE19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3" y="342900"/>
            <a:ext cx="10018712" cy="51435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39 </a:t>
            </a:r>
            <a:r>
              <a:rPr lang="en-US" b="1" cap="none" dirty="0" err="1"/>
              <a:t>lanjutan</a:t>
            </a:r>
            <a:r>
              <a:rPr lang="en-US" b="1" cap="none" dirty="0"/>
              <a:t>)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D25C5-816B-4593-B88D-7B858ED76C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1975" y="1047750"/>
            <a:ext cx="11239499" cy="474345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5"/>
            </a:pP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BPD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menyepakati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yang </a:t>
            </a:r>
            <a:r>
              <a:rPr lang="en-ID" sz="2800" dirty="0" err="1"/>
              <a:t>disampaikan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, </a:t>
            </a:r>
            <a:r>
              <a:rPr lang="en-ID" sz="2800" dirty="0" err="1"/>
              <a:t>Pemerintah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melakukan</a:t>
            </a:r>
            <a:r>
              <a:rPr lang="en-ID" sz="2800" dirty="0"/>
              <a:t> </a:t>
            </a:r>
            <a:r>
              <a:rPr lang="en-ID" sz="2800" dirty="0" err="1"/>
              <a:t>kegiatan</a:t>
            </a:r>
            <a:r>
              <a:rPr lang="en-ID" sz="2800" dirty="0"/>
              <a:t> yang </a:t>
            </a:r>
            <a:r>
              <a:rPr lang="en-ID" sz="2800" dirty="0" err="1"/>
              <a:t>berkenaan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pengeluaran</a:t>
            </a:r>
            <a:r>
              <a:rPr lang="en-ID" sz="2800" dirty="0"/>
              <a:t> </a:t>
            </a:r>
            <a:r>
              <a:rPr lang="en-ID" sz="2800" dirty="0" err="1"/>
              <a:t>operasional</a:t>
            </a:r>
            <a:r>
              <a:rPr lang="en-ID" sz="2800" dirty="0"/>
              <a:t> </a:t>
            </a:r>
            <a:r>
              <a:rPr lang="en-ID" sz="2800" dirty="0" err="1"/>
              <a:t>penyelenggaraan</a:t>
            </a:r>
            <a:r>
              <a:rPr lang="en-ID" sz="2800" dirty="0"/>
              <a:t> </a:t>
            </a:r>
            <a:r>
              <a:rPr lang="en-ID" sz="2800" dirty="0" err="1"/>
              <a:t>pemerintahan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menggunakan</a:t>
            </a:r>
            <a:r>
              <a:rPr lang="en-ID" sz="2800" dirty="0"/>
              <a:t> </a:t>
            </a:r>
            <a:r>
              <a:rPr lang="en-ID" sz="2800" dirty="0" err="1"/>
              <a:t>pagu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sebelumnya</a:t>
            </a:r>
            <a:r>
              <a:rPr lang="en-ID" sz="2800" dirty="0"/>
              <a:t>. </a:t>
            </a:r>
          </a:p>
          <a:p>
            <a:pPr marL="457200" indent="-457200">
              <a:buFont typeface="+mj-lt"/>
              <a:buAutoNum type="arabicParenR" startAt="5"/>
            </a:pP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BPD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menyepakati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(5), BPD </a:t>
            </a:r>
            <a:r>
              <a:rPr lang="en-ID" sz="2800" dirty="0" err="1"/>
              <a:t>menyampaikan</a:t>
            </a:r>
            <a:r>
              <a:rPr lang="en-ID" sz="2800" dirty="0"/>
              <a:t> </a:t>
            </a:r>
            <a:r>
              <a:rPr lang="en-ID" sz="2800" dirty="0" err="1"/>
              <a:t>alasan</a:t>
            </a:r>
            <a:r>
              <a:rPr lang="en-ID" sz="2800" dirty="0"/>
              <a:t> yang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dipertanggungjawabkan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tertulis</a:t>
            </a:r>
            <a:r>
              <a:rPr lang="en-ID" sz="2800" dirty="0"/>
              <a:t>. </a:t>
            </a:r>
          </a:p>
          <a:p>
            <a:pPr marL="457200" indent="-457200">
              <a:buFont typeface="+mj-lt"/>
              <a:buAutoNum type="arabicParenR" startAt="5"/>
            </a:pP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menetapkan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dasar</a:t>
            </a:r>
            <a:r>
              <a:rPr lang="en-ID" sz="2800" dirty="0"/>
              <a:t> </a:t>
            </a:r>
            <a:r>
              <a:rPr lang="en-ID" sz="2800" dirty="0" err="1"/>
              <a:t>pelaksanaan</a:t>
            </a:r>
            <a:r>
              <a:rPr lang="en-ID" sz="2800" dirty="0"/>
              <a:t> </a:t>
            </a:r>
            <a:r>
              <a:rPr lang="en-ID" sz="2800" dirty="0" err="1"/>
              <a:t>kegiatan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(5).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291829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DD176-36B1-D48D-1FB2-0B5C2DFFDD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95426"/>
            <a:ext cx="10363826" cy="42957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ID" sz="2800" dirty="0"/>
              <a:t>Atas </a:t>
            </a:r>
            <a:r>
              <a:rPr lang="en-ID" sz="2800" dirty="0" err="1"/>
              <a:t>dasar</a:t>
            </a:r>
            <a:r>
              <a:rPr lang="en-ID" sz="2800" dirty="0"/>
              <a:t> </a:t>
            </a:r>
            <a:r>
              <a:rPr lang="en-ID" sz="2800" dirty="0" err="1"/>
              <a:t>kesepakatan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dan BPD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Pasal 39 </a:t>
            </a:r>
            <a:r>
              <a:rPr lang="en-ID" sz="2800" dirty="0" err="1"/>
              <a:t>ayat</a:t>
            </a:r>
            <a:r>
              <a:rPr lang="en-ID" sz="2800" dirty="0"/>
              <a:t> (4),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menyiapkan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mengenai</a:t>
            </a:r>
            <a:r>
              <a:rPr lang="en-ID" sz="2800" dirty="0"/>
              <a:t> </a:t>
            </a:r>
            <a:r>
              <a:rPr lang="en-ID" sz="2800" dirty="0" err="1"/>
              <a:t>penjabaran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en-ID" sz="2800" dirty="0" err="1"/>
              <a:t>Sekretaris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mengoordinasikan</a:t>
            </a:r>
            <a:r>
              <a:rPr lang="en-ID" sz="2800" dirty="0"/>
              <a:t> </a:t>
            </a:r>
            <a:r>
              <a:rPr lang="en-ID" sz="2800" dirty="0" err="1"/>
              <a:t>penyusunan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(1).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3BAB12-77A5-6A24-C3A6-1380B872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90525"/>
            <a:ext cx="9906000" cy="647700"/>
          </a:xfrm>
        </p:spPr>
        <p:txBody>
          <a:bodyPr>
            <a:normAutofit/>
          </a:bodyPr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40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014346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2B731-BCE4-F2E3-91E3-31AC7F1780E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38250"/>
            <a:ext cx="10763876" cy="51435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 yang </a:t>
            </a:r>
            <a:r>
              <a:rPr lang="en-ID" sz="2800" dirty="0" err="1"/>
              <a:t>telah</a:t>
            </a:r>
            <a:r>
              <a:rPr lang="en-ID" sz="2800" dirty="0"/>
              <a:t> </a:t>
            </a:r>
            <a:r>
              <a:rPr lang="en-ID" sz="2800" dirty="0" err="1"/>
              <a:t>disepakati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Pasal 39 </a:t>
            </a:r>
            <a:r>
              <a:rPr lang="en-ID" sz="2800" dirty="0" err="1"/>
              <a:t>ayat</a:t>
            </a:r>
            <a:r>
              <a:rPr lang="en-ID" sz="2800" dirty="0"/>
              <a:t> (4) </a:t>
            </a:r>
            <a:r>
              <a:rPr lang="en-ID" sz="2800" dirty="0" err="1"/>
              <a:t>sebelum</a:t>
            </a:r>
            <a:r>
              <a:rPr lang="en-ID" sz="2800" dirty="0"/>
              <a:t> </a:t>
            </a:r>
            <a:r>
              <a:rPr lang="en-ID" sz="2800" dirty="0" err="1"/>
              <a:t>ditetapkan</a:t>
            </a:r>
            <a:r>
              <a:rPr lang="en-ID" sz="2800" dirty="0"/>
              <a:t> oleh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dievaluasi</a:t>
            </a:r>
            <a:r>
              <a:rPr lang="en-ID" sz="2800" dirty="0"/>
              <a:t> oleh </a:t>
            </a:r>
            <a:r>
              <a:rPr lang="en-ID" sz="2800" dirty="0" err="1"/>
              <a:t>Bupati</a:t>
            </a:r>
            <a:r>
              <a:rPr lang="en-ID" sz="28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2800" dirty="0" err="1"/>
              <a:t>Bupati</a:t>
            </a:r>
            <a:r>
              <a:rPr lang="en-ID" sz="2800" dirty="0"/>
              <a:t> </a:t>
            </a:r>
            <a:r>
              <a:rPr lang="en-ID" sz="2800" dirty="0" err="1"/>
              <a:t>mendelegasikan</a:t>
            </a:r>
            <a:r>
              <a:rPr lang="en-ID" sz="2800" dirty="0"/>
              <a:t> </a:t>
            </a:r>
            <a:r>
              <a:rPr lang="en-ID" sz="2800" dirty="0" err="1"/>
              <a:t>evaluasi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Camat</a:t>
            </a:r>
            <a:r>
              <a:rPr lang="en-ID" sz="28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(1) </a:t>
            </a:r>
            <a:r>
              <a:rPr lang="en-ID" sz="2800" dirty="0" err="1"/>
              <a:t>disampaikan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Camat</a:t>
            </a:r>
            <a:r>
              <a:rPr lang="en-ID" sz="2800" dirty="0"/>
              <a:t> paling </a:t>
            </a:r>
            <a:r>
              <a:rPr lang="en-ID" sz="2800" dirty="0" err="1"/>
              <a:t>lambat</a:t>
            </a:r>
            <a:r>
              <a:rPr lang="en-ID" sz="2800" dirty="0"/>
              <a:t> 3 (</a:t>
            </a:r>
            <a:r>
              <a:rPr lang="en-ID" sz="2800" dirty="0" err="1"/>
              <a:t>tiga</a:t>
            </a:r>
            <a:r>
              <a:rPr lang="en-ID" sz="2800" dirty="0"/>
              <a:t>) </a:t>
            </a:r>
            <a:r>
              <a:rPr lang="en-ID" sz="2800" dirty="0" err="1"/>
              <a:t>hari</a:t>
            </a:r>
            <a:r>
              <a:rPr lang="en-ID" sz="2800" dirty="0"/>
              <a:t> </a:t>
            </a:r>
            <a:r>
              <a:rPr lang="en-ID" sz="2800" dirty="0" err="1"/>
              <a:t>sejak</a:t>
            </a:r>
            <a:r>
              <a:rPr lang="en-ID" sz="2800" dirty="0"/>
              <a:t> </a:t>
            </a:r>
            <a:r>
              <a:rPr lang="en-ID" sz="2800" dirty="0" err="1"/>
              <a:t>disepakati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dievaluasi</a:t>
            </a:r>
            <a:r>
              <a:rPr lang="en-ID" sz="2800" dirty="0"/>
              <a:t>.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30469F-AC0D-C50A-9F79-8186E7D87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6000" cy="714375"/>
          </a:xfrm>
        </p:spPr>
        <p:txBody>
          <a:bodyPr>
            <a:normAutofit/>
          </a:bodyPr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41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265081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8E8A-14C0-DD72-08CE-D314773C62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2525"/>
            <a:ext cx="10363826" cy="5333999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10000"/>
              </a:lnSpc>
              <a:buFont typeface="+mj-lt"/>
              <a:buAutoNum type="arabicParenR" startAt="4"/>
            </a:pPr>
            <a:r>
              <a:rPr lang="en-ID" sz="2800" dirty="0" err="1"/>
              <a:t>Penyampaian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(3) </a:t>
            </a:r>
            <a:r>
              <a:rPr lang="en-ID" sz="2800" dirty="0" err="1"/>
              <a:t>dilengkapi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dokumen</a:t>
            </a:r>
            <a:r>
              <a:rPr lang="en-ID" sz="2800" dirty="0"/>
              <a:t> paling </a:t>
            </a:r>
            <a:r>
              <a:rPr lang="en-ID" sz="2800" dirty="0" err="1"/>
              <a:t>sedikit</a:t>
            </a:r>
            <a:r>
              <a:rPr lang="en-ID" sz="2800" dirty="0"/>
              <a:t> </a:t>
            </a:r>
            <a:r>
              <a:rPr lang="en-ID" sz="2800" dirty="0" err="1"/>
              <a:t>meliputi</a:t>
            </a:r>
            <a:r>
              <a:rPr lang="en-ID" sz="2800" dirty="0"/>
              <a:t>: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/>
              <a:t>Surat </a:t>
            </a:r>
            <a:r>
              <a:rPr lang="en-ID" dirty="0" err="1"/>
              <a:t>pengantar</a:t>
            </a:r>
            <a:r>
              <a:rPr lang="en-ID" dirty="0"/>
              <a:t>;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 err="1"/>
              <a:t>Rancangan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penjabaran</a:t>
            </a:r>
            <a:r>
              <a:rPr lang="en-ID" dirty="0"/>
              <a:t> APB </a:t>
            </a:r>
            <a:r>
              <a:rPr lang="en-ID" dirty="0" err="1"/>
              <a:t>Desa</a:t>
            </a:r>
            <a:r>
              <a:rPr lang="en-ID" dirty="0"/>
              <a:t>;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RKP </a:t>
            </a:r>
            <a:r>
              <a:rPr lang="en-ID" dirty="0" err="1"/>
              <a:t>Desa</a:t>
            </a:r>
            <a:r>
              <a:rPr lang="en-ID" dirty="0"/>
              <a:t>;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asal</a:t>
            </a:r>
            <a:r>
              <a:rPr lang="en-ID" dirty="0"/>
              <a:t> </a:t>
            </a:r>
            <a:r>
              <a:rPr lang="en-ID" dirty="0" err="1"/>
              <a:t>usul</a:t>
            </a:r>
            <a:r>
              <a:rPr lang="en-ID" dirty="0"/>
              <a:t> dan 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err="1"/>
              <a:t>lokal</a:t>
            </a:r>
            <a:r>
              <a:rPr lang="en-ID" dirty="0"/>
              <a:t> </a:t>
            </a:r>
            <a:r>
              <a:rPr lang="en-ID" dirty="0" err="1"/>
              <a:t>berskala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;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pembentukan</a:t>
            </a:r>
            <a:r>
              <a:rPr lang="en-ID" dirty="0"/>
              <a:t> dana </a:t>
            </a:r>
            <a:r>
              <a:rPr lang="en-ID" dirty="0" err="1"/>
              <a:t>cadangan</a:t>
            </a:r>
            <a:r>
              <a:rPr lang="en-ID" dirty="0"/>
              <a:t>,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tersedia</a:t>
            </a:r>
            <a:r>
              <a:rPr lang="en-ID" dirty="0"/>
              <a:t>;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penyertaan</a:t>
            </a:r>
            <a:r>
              <a:rPr lang="en-ID" dirty="0"/>
              <a:t> modal,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tersedia</a:t>
            </a:r>
            <a:r>
              <a:rPr lang="en-ID" dirty="0"/>
              <a:t>; dan </a:t>
            </a:r>
          </a:p>
          <a:p>
            <a:pPr marL="990600" indent="-457200">
              <a:lnSpc>
                <a:spcPct val="110000"/>
              </a:lnSpc>
              <a:buAutoNum type="alphaLcPeriod"/>
            </a:pPr>
            <a:r>
              <a:rPr lang="en-ID" dirty="0" err="1"/>
              <a:t>berita</a:t>
            </a:r>
            <a:r>
              <a:rPr lang="en-ID" dirty="0"/>
              <a:t> acara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musyawarah</a:t>
            </a:r>
            <a:r>
              <a:rPr lang="en-ID" dirty="0"/>
              <a:t> BPD.</a:t>
            </a:r>
            <a:endParaRPr lang="id-ID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9FF3C7F-A296-6D36-0A9F-F375E2820614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41 </a:t>
            </a:r>
            <a:r>
              <a:rPr lang="en-US" b="1" cap="none" dirty="0" err="1"/>
              <a:t>lanjutan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375418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019A-8E1B-9460-298F-1C3ACF453E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4825" y="1095376"/>
            <a:ext cx="11210925" cy="5534024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 startAt="5"/>
            </a:pPr>
            <a:r>
              <a:rPr lang="en-ID" sz="2800" dirty="0" err="1"/>
              <a:t>Camat</a:t>
            </a:r>
            <a:r>
              <a:rPr lang="en-ID" sz="2800" dirty="0"/>
              <a:t> </a:t>
            </a:r>
            <a:r>
              <a:rPr lang="en-ID" sz="2800" dirty="0" err="1"/>
              <a:t>menetapkan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evaluasi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(3) paling lama 20 (dua </a:t>
            </a:r>
            <a:r>
              <a:rPr lang="en-ID" sz="2800" dirty="0" err="1"/>
              <a:t>puluh</a:t>
            </a:r>
            <a:r>
              <a:rPr lang="en-ID" sz="2800" dirty="0"/>
              <a:t>) </a:t>
            </a:r>
            <a:r>
              <a:rPr lang="en-ID" sz="2800" dirty="0" err="1"/>
              <a:t>hari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sejak</a:t>
            </a:r>
            <a:r>
              <a:rPr lang="en-ID" sz="2800" dirty="0"/>
              <a:t> </a:t>
            </a:r>
            <a:r>
              <a:rPr lang="en-ID" sz="2800" dirty="0" err="1"/>
              <a:t>diterimanya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5"/>
            </a:pP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</a:t>
            </a:r>
            <a:r>
              <a:rPr lang="en-ID" sz="2800" dirty="0" err="1"/>
              <a:t>Camat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memberikan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evaluasi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batas </a:t>
            </a:r>
            <a:r>
              <a:rPr lang="en-ID" sz="2800" dirty="0" err="1"/>
              <a:t>waktu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(5)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berlaku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sendirinya</a:t>
            </a:r>
            <a:r>
              <a:rPr lang="en-ID" sz="2800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5"/>
            </a:pP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</a:t>
            </a:r>
            <a:r>
              <a:rPr lang="en-ID" sz="2800" dirty="0" err="1"/>
              <a:t>Camat</a:t>
            </a:r>
            <a:r>
              <a:rPr lang="en-ID" sz="2800" dirty="0"/>
              <a:t> </a:t>
            </a:r>
            <a:r>
              <a:rPr lang="en-ID" sz="2800" dirty="0" err="1"/>
              <a:t>menyatakan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evaluasi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sesuai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kepentingan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 dan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perundang-undangan</a:t>
            </a:r>
            <a:r>
              <a:rPr lang="en-ID" sz="2800" dirty="0"/>
              <a:t> yang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tinggi</a:t>
            </a:r>
            <a:r>
              <a:rPr lang="en-ID" sz="2800" dirty="0"/>
              <a:t>,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melakukan</a:t>
            </a:r>
            <a:r>
              <a:rPr lang="en-ID" sz="2800" dirty="0"/>
              <a:t> </a:t>
            </a:r>
            <a:r>
              <a:rPr lang="en-ID" sz="2800" dirty="0" err="1"/>
              <a:t>penyempurnaan</a:t>
            </a:r>
            <a:r>
              <a:rPr lang="en-ID" sz="2800" dirty="0"/>
              <a:t> paling lama 7 (</a:t>
            </a:r>
            <a:r>
              <a:rPr lang="en-ID" sz="2800" dirty="0" err="1"/>
              <a:t>tujuh</a:t>
            </a:r>
            <a:r>
              <a:rPr lang="en-ID" sz="2800" dirty="0"/>
              <a:t>) </a:t>
            </a:r>
            <a:r>
              <a:rPr lang="en-ID" sz="2800" dirty="0" err="1"/>
              <a:t>hari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terhitung</a:t>
            </a:r>
            <a:r>
              <a:rPr lang="en-ID" sz="2800" dirty="0"/>
              <a:t> </a:t>
            </a:r>
            <a:r>
              <a:rPr lang="en-ID" sz="2800" dirty="0" err="1"/>
              <a:t>sejak</a:t>
            </a:r>
            <a:r>
              <a:rPr lang="en-ID" sz="2800" dirty="0"/>
              <a:t> </a:t>
            </a:r>
            <a:r>
              <a:rPr lang="en-ID" sz="2800" dirty="0" err="1"/>
              <a:t>diterimanya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evaluasi</a:t>
            </a:r>
            <a:r>
              <a:rPr lang="en-ID" sz="2800" dirty="0"/>
              <a:t>. 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2257D32-3228-82F9-96C2-11FD08231AC6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41 </a:t>
            </a:r>
            <a:r>
              <a:rPr lang="en-US" b="1" cap="none" dirty="0" err="1"/>
              <a:t>lanjutan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166950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64B83-00BA-3D19-A8AE-3721EB609E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850" y="1104901"/>
            <a:ext cx="11430000" cy="5381624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 startAt="8"/>
            </a:pPr>
            <a:r>
              <a:rPr lang="en-ID" sz="2600" dirty="0" err="1"/>
              <a:t>Apabila</a:t>
            </a:r>
            <a:r>
              <a:rPr lang="en-ID" sz="2600" dirty="0"/>
              <a:t> </a:t>
            </a:r>
            <a:r>
              <a:rPr lang="en-ID" sz="2600" dirty="0" err="1"/>
              <a:t>hasil</a:t>
            </a:r>
            <a:r>
              <a:rPr lang="en-ID" sz="2600" dirty="0"/>
              <a:t> </a:t>
            </a:r>
            <a:r>
              <a:rPr lang="en-ID" sz="2600" dirty="0" err="1"/>
              <a:t>evaluasi</a:t>
            </a:r>
            <a:r>
              <a:rPr lang="en-ID" sz="2600" dirty="0"/>
              <a:t> </a:t>
            </a:r>
            <a:r>
              <a:rPr lang="en-ID" sz="2600" dirty="0" err="1"/>
              <a:t>tidak</a:t>
            </a:r>
            <a:r>
              <a:rPr lang="en-ID" sz="2600" dirty="0"/>
              <a:t> </a:t>
            </a:r>
            <a:r>
              <a:rPr lang="en-ID" sz="2600" dirty="0" err="1"/>
              <a:t>ditindaklanjuti</a:t>
            </a:r>
            <a:r>
              <a:rPr lang="en-ID" sz="2600" dirty="0"/>
              <a:t> oleh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sebagaimana</a:t>
            </a:r>
            <a:r>
              <a:rPr lang="en-ID" sz="2600" dirty="0"/>
              <a:t> </a:t>
            </a:r>
            <a:r>
              <a:rPr lang="en-ID" sz="2600" dirty="0" err="1"/>
              <a:t>dimaksud</a:t>
            </a:r>
            <a:r>
              <a:rPr lang="en-ID" sz="2600" dirty="0"/>
              <a:t> </a:t>
            </a:r>
            <a:r>
              <a:rPr lang="en-ID" sz="2600" dirty="0" err="1"/>
              <a:t>ayat</a:t>
            </a:r>
            <a:r>
              <a:rPr lang="en-ID" sz="2600" dirty="0"/>
              <a:t> (4) dan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tetap</a:t>
            </a:r>
            <a:r>
              <a:rPr lang="en-ID" sz="2600" dirty="0"/>
              <a:t> </a:t>
            </a:r>
            <a:r>
              <a:rPr lang="en-ID" sz="2600" dirty="0" err="1"/>
              <a:t>menetapkan</a:t>
            </a:r>
            <a:r>
              <a:rPr lang="en-ID" sz="2600" dirty="0"/>
              <a:t> </a:t>
            </a:r>
            <a:r>
              <a:rPr lang="en-ID" sz="2600" dirty="0" err="1"/>
              <a:t>Rancangan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APBDesa</a:t>
            </a:r>
            <a:r>
              <a:rPr lang="en-ID" sz="2600" dirty="0"/>
              <a:t> </a:t>
            </a:r>
            <a:r>
              <a:rPr lang="en-ID" sz="2600" dirty="0" err="1"/>
              <a:t>menjadi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, </a:t>
            </a:r>
            <a:r>
              <a:rPr lang="en-ID" sz="2600" dirty="0" err="1"/>
              <a:t>Camat</a:t>
            </a:r>
            <a:r>
              <a:rPr lang="en-ID" sz="2600" dirty="0"/>
              <a:t> </a:t>
            </a:r>
            <a:r>
              <a:rPr lang="en-ID" sz="2600" dirty="0" err="1"/>
              <a:t>menyampaikan</a:t>
            </a:r>
            <a:r>
              <a:rPr lang="en-ID" sz="2600" dirty="0"/>
              <a:t> </a:t>
            </a:r>
            <a:r>
              <a:rPr lang="en-ID" sz="2600" dirty="0" err="1"/>
              <a:t>usulan</a:t>
            </a:r>
            <a:r>
              <a:rPr lang="en-ID" sz="2600" dirty="0"/>
              <a:t> </a:t>
            </a:r>
            <a:r>
              <a:rPr lang="en-ID" sz="2600" dirty="0" err="1"/>
              <a:t>pembatalan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kepada</a:t>
            </a:r>
            <a:r>
              <a:rPr lang="en-ID" sz="2600" dirty="0"/>
              <a:t> </a:t>
            </a:r>
            <a:r>
              <a:rPr lang="en-ID" sz="2600" dirty="0" err="1"/>
              <a:t>Bupati</a:t>
            </a:r>
            <a:r>
              <a:rPr lang="en-ID" sz="2600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8"/>
            </a:pP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memberhentikan</a:t>
            </a:r>
            <a:r>
              <a:rPr lang="en-ID" sz="2600" dirty="0"/>
              <a:t> </a:t>
            </a:r>
            <a:r>
              <a:rPr lang="en-ID" sz="2600" dirty="0" err="1"/>
              <a:t>pelaksanaan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dan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paling lama 7 (</a:t>
            </a:r>
            <a:r>
              <a:rPr lang="en-ID" sz="2600" dirty="0" err="1"/>
              <a:t>tujuh</a:t>
            </a:r>
            <a:r>
              <a:rPr lang="en-ID" sz="2600" dirty="0"/>
              <a:t>) </a:t>
            </a:r>
            <a:r>
              <a:rPr lang="en-ID" sz="2600" dirty="0" err="1"/>
              <a:t>hari</a:t>
            </a:r>
            <a:r>
              <a:rPr lang="en-ID" sz="2600" dirty="0"/>
              <a:t> </a:t>
            </a:r>
            <a:r>
              <a:rPr lang="en-ID" sz="2600" dirty="0" err="1"/>
              <a:t>kerja</a:t>
            </a:r>
            <a:r>
              <a:rPr lang="en-ID" sz="2600" dirty="0"/>
              <a:t> </a:t>
            </a:r>
            <a:r>
              <a:rPr lang="en-ID" sz="2600" dirty="0" err="1"/>
              <a:t>setelah</a:t>
            </a:r>
            <a:r>
              <a:rPr lang="en-ID" sz="2600" dirty="0"/>
              <a:t> </a:t>
            </a:r>
            <a:r>
              <a:rPr lang="en-ID" sz="2600" dirty="0" err="1"/>
              <a:t>pembatalan</a:t>
            </a:r>
            <a:r>
              <a:rPr lang="en-ID" sz="2600" dirty="0"/>
              <a:t> </a:t>
            </a:r>
            <a:r>
              <a:rPr lang="en-ID" sz="2600" dirty="0" err="1"/>
              <a:t>sebagaimana</a:t>
            </a:r>
            <a:r>
              <a:rPr lang="en-ID" sz="2600" dirty="0"/>
              <a:t> </a:t>
            </a:r>
            <a:r>
              <a:rPr lang="en-ID" sz="2600" dirty="0" err="1"/>
              <a:t>dimaksud</a:t>
            </a:r>
            <a:r>
              <a:rPr lang="en-ID" sz="2600" dirty="0"/>
              <a:t> pada </a:t>
            </a:r>
            <a:r>
              <a:rPr lang="en-ID" sz="2600" dirty="0" err="1"/>
              <a:t>ayat</a:t>
            </a:r>
            <a:r>
              <a:rPr lang="en-ID" sz="2600" dirty="0"/>
              <a:t> (5) dan </a:t>
            </a:r>
            <a:r>
              <a:rPr lang="en-ID" sz="2600" dirty="0" err="1"/>
              <a:t>selanjutnya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bersama</a:t>
            </a:r>
            <a:r>
              <a:rPr lang="en-ID" sz="2600" dirty="0"/>
              <a:t> BPD </a:t>
            </a:r>
            <a:r>
              <a:rPr lang="en-ID" sz="2600" dirty="0" err="1"/>
              <a:t>mencabut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dan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dimaksud</a:t>
            </a:r>
            <a:r>
              <a:rPr lang="en-ID" sz="2600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8"/>
            </a:pPr>
            <a:r>
              <a:rPr lang="en-ID" sz="2600" dirty="0"/>
              <a:t>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hal</a:t>
            </a:r>
            <a:r>
              <a:rPr lang="en-ID" sz="2600" dirty="0"/>
              <a:t> </a:t>
            </a:r>
            <a:r>
              <a:rPr lang="en-ID" sz="2600" dirty="0" err="1"/>
              <a:t>pembatalan</a:t>
            </a:r>
            <a:r>
              <a:rPr lang="en-ID" sz="2600" dirty="0"/>
              <a:t> </a:t>
            </a:r>
            <a:r>
              <a:rPr lang="en-ID" sz="2600" dirty="0" err="1"/>
              <a:t>sebagaimana</a:t>
            </a:r>
            <a:r>
              <a:rPr lang="en-ID" sz="2600" dirty="0"/>
              <a:t> </a:t>
            </a:r>
            <a:r>
              <a:rPr lang="en-ID" sz="2600" dirty="0" err="1"/>
              <a:t>dimaksud</a:t>
            </a:r>
            <a:r>
              <a:rPr lang="en-ID" sz="2600" dirty="0"/>
              <a:t> pada </a:t>
            </a:r>
            <a:r>
              <a:rPr lang="en-ID" sz="2600" dirty="0" err="1"/>
              <a:t>ayat</a:t>
            </a:r>
            <a:r>
              <a:rPr lang="en-ID" sz="2600" dirty="0"/>
              <a:t> (5)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hanya</a:t>
            </a:r>
            <a:r>
              <a:rPr lang="en-ID" sz="2600" dirty="0"/>
              <a:t> </a:t>
            </a:r>
            <a:r>
              <a:rPr lang="en-ID" sz="2600" dirty="0" err="1"/>
              <a:t>dapat</a:t>
            </a:r>
            <a:r>
              <a:rPr lang="en-ID" sz="2600" dirty="0"/>
              <a:t> </a:t>
            </a:r>
            <a:r>
              <a:rPr lang="en-ID" sz="2600" dirty="0" err="1"/>
              <a:t>melakukan</a:t>
            </a:r>
            <a:r>
              <a:rPr lang="en-ID" sz="2600" dirty="0"/>
              <a:t> </a:t>
            </a:r>
            <a:r>
              <a:rPr lang="en-ID" sz="2600" dirty="0" err="1"/>
              <a:t>pengeluaran</a:t>
            </a:r>
            <a:r>
              <a:rPr lang="en-ID" sz="2600" dirty="0"/>
              <a:t> </a:t>
            </a:r>
            <a:r>
              <a:rPr lang="en-ID" sz="2600" dirty="0" err="1"/>
              <a:t>terhadap</a:t>
            </a:r>
            <a:r>
              <a:rPr lang="en-ID" sz="2600" dirty="0"/>
              <a:t> </a:t>
            </a:r>
            <a:r>
              <a:rPr lang="en-ID" sz="2600" dirty="0" err="1"/>
              <a:t>operasional</a:t>
            </a:r>
            <a:r>
              <a:rPr lang="en-ID" sz="2600" dirty="0"/>
              <a:t> </a:t>
            </a:r>
            <a:r>
              <a:rPr lang="en-ID" sz="2600" dirty="0" err="1"/>
              <a:t>penyelenggaraan</a:t>
            </a:r>
            <a:r>
              <a:rPr lang="en-ID" sz="2600" dirty="0"/>
              <a:t> </a:t>
            </a:r>
            <a:r>
              <a:rPr lang="en-ID" sz="2600" dirty="0" err="1"/>
              <a:t>pemerintahan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dengan</a:t>
            </a:r>
            <a:r>
              <a:rPr lang="en-ID" sz="2600" dirty="0"/>
              <a:t> </a:t>
            </a:r>
            <a:r>
              <a:rPr lang="en-ID" sz="2600" dirty="0" err="1"/>
              <a:t>menggunakan</a:t>
            </a:r>
            <a:r>
              <a:rPr lang="en-ID" sz="2600" dirty="0"/>
              <a:t> </a:t>
            </a:r>
            <a:r>
              <a:rPr lang="en-ID" sz="2600" dirty="0" err="1"/>
              <a:t>pagu</a:t>
            </a:r>
            <a:r>
              <a:rPr lang="en-ID" sz="2600" dirty="0"/>
              <a:t> </a:t>
            </a:r>
            <a:r>
              <a:rPr lang="en-ID" sz="2600" dirty="0" err="1"/>
              <a:t>tahun</a:t>
            </a:r>
            <a:r>
              <a:rPr lang="en-ID" sz="2600" dirty="0"/>
              <a:t> </a:t>
            </a:r>
            <a:r>
              <a:rPr lang="en-ID" sz="2600" dirty="0" err="1"/>
              <a:t>sebelumnya</a:t>
            </a:r>
            <a:r>
              <a:rPr lang="en-ID" sz="2600" dirty="0"/>
              <a:t> </a:t>
            </a:r>
            <a:r>
              <a:rPr lang="en-ID" sz="2600" dirty="0" err="1"/>
              <a:t>sampai</a:t>
            </a:r>
            <a:r>
              <a:rPr lang="en-ID" sz="2600" dirty="0"/>
              <a:t> </a:t>
            </a:r>
            <a:r>
              <a:rPr lang="en-ID" sz="2600" dirty="0" err="1"/>
              <a:t>penyempurnaan</a:t>
            </a:r>
            <a:r>
              <a:rPr lang="en-ID" sz="2600" dirty="0"/>
              <a:t> </a:t>
            </a:r>
            <a:r>
              <a:rPr lang="en-ID" sz="2600" dirty="0" err="1"/>
              <a:t>Rancangan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disampaikan</a:t>
            </a:r>
            <a:r>
              <a:rPr lang="en-ID" sz="2600" dirty="0"/>
              <a:t> dan </a:t>
            </a:r>
            <a:r>
              <a:rPr lang="en-ID" sz="2600" dirty="0" err="1"/>
              <a:t>mendapat</a:t>
            </a:r>
            <a:r>
              <a:rPr lang="en-ID" sz="2600" dirty="0"/>
              <a:t> </a:t>
            </a:r>
            <a:r>
              <a:rPr lang="en-ID" sz="2600" dirty="0" err="1"/>
              <a:t>persetujuan</a:t>
            </a:r>
            <a:r>
              <a:rPr lang="en-ID" sz="2600" dirty="0"/>
              <a:t> </a:t>
            </a:r>
            <a:r>
              <a:rPr lang="en-ID" sz="2600" dirty="0" err="1"/>
              <a:t>Bupati</a:t>
            </a:r>
            <a:endParaRPr lang="id-ID" sz="2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19240D5-AF37-1518-17A9-17FF0F7EFCB4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41 </a:t>
            </a:r>
            <a:r>
              <a:rPr lang="en-US" b="1" cap="none" dirty="0" err="1"/>
              <a:t>lanjutan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268615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7EB11-0BB4-6FE7-A05E-C2BAA6AE2A5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1352550"/>
            <a:ext cx="11410950" cy="5133975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ID" sz="2600" dirty="0" err="1"/>
              <a:t>Rancangan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yang </a:t>
            </a:r>
            <a:r>
              <a:rPr lang="en-ID" sz="2600" dirty="0" err="1"/>
              <a:t>telah</a:t>
            </a:r>
            <a:r>
              <a:rPr lang="en-ID" sz="2600" dirty="0"/>
              <a:t> </a:t>
            </a:r>
            <a:r>
              <a:rPr lang="en-ID" sz="2600" dirty="0" err="1"/>
              <a:t>dievaluasi</a:t>
            </a:r>
            <a:r>
              <a:rPr lang="en-ID" sz="2600" dirty="0"/>
              <a:t> </a:t>
            </a:r>
            <a:r>
              <a:rPr lang="en-ID" sz="2600" dirty="0" err="1"/>
              <a:t>ditetapkan</a:t>
            </a:r>
            <a:r>
              <a:rPr lang="en-ID" sz="2600" dirty="0"/>
              <a:t> oleh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menjadi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. </a:t>
            </a:r>
          </a:p>
          <a:p>
            <a:pPr marL="514350" indent="-514350">
              <a:buFont typeface="+mj-lt"/>
              <a:buAutoNum type="arabicParenR"/>
            </a:pP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sebagaimana</a:t>
            </a:r>
            <a:r>
              <a:rPr lang="en-ID" sz="2600" dirty="0"/>
              <a:t> </a:t>
            </a:r>
            <a:r>
              <a:rPr lang="en-ID" sz="2600" dirty="0" err="1"/>
              <a:t>dimaksud</a:t>
            </a:r>
            <a:r>
              <a:rPr lang="en-ID" sz="2600" dirty="0"/>
              <a:t> pada </a:t>
            </a:r>
            <a:r>
              <a:rPr lang="en-ID" sz="2600" dirty="0" err="1"/>
              <a:t>ayat</a:t>
            </a:r>
            <a:r>
              <a:rPr lang="en-ID" sz="2600" dirty="0"/>
              <a:t> (1) </a:t>
            </a:r>
            <a:r>
              <a:rPr lang="en-ID" sz="2600" dirty="0" err="1"/>
              <a:t>ditetapkan</a:t>
            </a:r>
            <a:r>
              <a:rPr lang="en-ID" sz="2600" dirty="0"/>
              <a:t> paling </a:t>
            </a:r>
            <a:r>
              <a:rPr lang="en-ID" sz="2600" dirty="0" err="1"/>
              <a:t>lambat</a:t>
            </a:r>
            <a:r>
              <a:rPr lang="en-ID" sz="2600" dirty="0"/>
              <a:t> </a:t>
            </a:r>
            <a:r>
              <a:rPr lang="en-ID" sz="2600" dirty="0" err="1"/>
              <a:t>tanggal</a:t>
            </a:r>
            <a:r>
              <a:rPr lang="en-ID" sz="2600" dirty="0"/>
              <a:t> 31 </a:t>
            </a:r>
            <a:r>
              <a:rPr lang="en-ID" sz="2600" dirty="0" err="1"/>
              <a:t>Desember</a:t>
            </a:r>
            <a:r>
              <a:rPr lang="en-ID" sz="2600" dirty="0"/>
              <a:t> </a:t>
            </a:r>
            <a:r>
              <a:rPr lang="en-ID" sz="2600" dirty="0" err="1"/>
              <a:t>tahun</a:t>
            </a:r>
            <a:r>
              <a:rPr lang="en-ID" sz="2600" dirty="0"/>
              <a:t> </a:t>
            </a:r>
            <a:r>
              <a:rPr lang="en-ID" sz="2600" dirty="0" err="1"/>
              <a:t>anggaran</a:t>
            </a:r>
            <a:r>
              <a:rPr lang="en-ID" sz="2600" dirty="0"/>
              <a:t> </a:t>
            </a:r>
            <a:r>
              <a:rPr lang="en-ID" sz="2600" dirty="0" err="1"/>
              <a:t>sebelumnya</a:t>
            </a:r>
            <a:r>
              <a:rPr lang="en-ID" sz="2600" dirty="0"/>
              <a:t>. </a:t>
            </a:r>
          </a:p>
          <a:p>
            <a:pPr marL="514350" indent="-514350">
              <a:buFont typeface="+mj-lt"/>
              <a:buAutoNum type="arabicParenR"/>
            </a:pP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menetapkan</a:t>
            </a:r>
            <a:r>
              <a:rPr lang="en-ID" sz="2600" dirty="0"/>
              <a:t> </a:t>
            </a:r>
            <a:r>
              <a:rPr lang="en-ID" sz="2600" dirty="0" err="1"/>
              <a:t>Rancangan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penjabaran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sebagai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pelaksanaan</a:t>
            </a:r>
            <a:r>
              <a:rPr lang="en-ID" sz="2600" dirty="0"/>
              <a:t> </a:t>
            </a:r>
            <a:r>
              <a:rPr lang="en-ID" sz="2600" dirty="0" err="1"/>
              <a:t>dari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APBDesa</a:t>
            </a:r>
            <a:r>
              <a:rPr lang="en-ID" sz="2600" dirty="0"/>
              <a:t> paling </a:t>
            </a:r>
            <a:r>
              <a:rPr lang="en-ID" sz="2600" dirty="0" err="1"/>
              <a:t>lambat</a:t>
            </a:r>
            <a:r>
              <a:rPr lang="en-ID" sz="2600" dirty="0"/>
              <a:t> </a:t>
            </a:r>
            <a:r>
              <a:rPr lang="en-ID" sz="2600" dirty="0" err="1"/>
              <a:t>tanggal</a:t>
            </a:r>
            <a:r>
              <a:rPr lang="en-ID" sz="2600" dirty="0"/>
              <a:t> 31 </a:t>
            </a:r>
            <a:r>
              <a:rPr lang="en-ID" sz="2600" dirty="0" err="1"/>
              <a:t>Desember</a:t>
            </a:r>
            <a:r>
              <a:rPr lang="en-ID" sz="2600" dirty="0"/>
              <a:t> </a:t>
            </a:r>
            <a:r>
              <a:rPr lang="en-ID" sz="2600" dirty="0" err="1"/>
              <a:t>tahun</a:t>
            </a:r>
            <a:r>
              <a:rPr lang="en-ID" sz="2600" dirty="0"/>
              <a:t> </a:t>
            </a:r>
            <a:r>
              <a:rPr lang="en-ID" sz="2600" dirty="0" err="1"/>
              <a:t>anggaran</a:t>
            </a:r>
            <a:r>
              <a:rPr lang="en-ID" sz="2600" dirty="0"/>
              <a:t> </a:t>
            </a:r>
            <a:r>
              <a:rPr lang="en-ID" sz="2600" dirty="0" err="1"/>
              <a:t>sebelumnya</a:t>
            </a:r>
            <a:r>
              <a:rPr lang="en-ID" sz="2600" dirty="0"/>
              <a:t>. </a:t>
            </a:r>
          </a:p>
          <a:p>
            <a:pPr marL="514350" indent="-514350">
              <a:buFont typeface="+mj-lt"/>
              <a:buAutoNum type="arabicParenR"/>
            </a:pP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menyampaikan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dan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penjabaran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kepada</a:t>
            </a:r>
            <a:r>
              <a:rPr lang="en-ID" sz="2600" dirty="0"/>
              <a:t> </a:t>
            </a:r>
            <a:r>
              <a:rPr lang="en-ID" sz="2600" dirty="0" err="1"/>
              <a:t>Bupati</a:t>
            </a:r>
            <a:r>
              <a:rPr lang="en-ID" sz="2600" dirty="0"/>
              <a:t> </a:t>
            </a:r>
            <a:r>
              <a:rPr lang="en-ID" sz="2600" dirty="0" err="1"/>
              <a:t>melalui</a:t>
            </a:r>
            <a:r>
              <a:rPr lang="en-ID" sz="2600" dirty="0"/>
              <a:t> </a:t>
            </a:r>
            <a:r>
              <a:rPr lang="en-ID" sz="2600" dirty="0" err="1"/>
              <a:t>Camat</a:t>
            </a:r>
            <a:r>
              <a:rPr lang="en-ID" sz="2600" dirty="0"/>
              <a:t> paling lama 7 (</a:t>
            </a:r>
            <a:r>
              <a:rPr lang="en-ID" sz="2600" dirty="0" err="1"/>
              <a:t>tujuh</a:t>
            </a:r>
            <a:r>
              <a:rPr lang="en-ID" sz="2600" dirty="0"/>
              <a:t>) </a:t>
            </a:r>
            <a:r>
              <a:rPr lang="en-ID" sz="2600" dirty="0" err="1"/>
              <a:t>hari</a:t>
            </a:r>
            <a:r>
              <a:rPr lang="en-ID" sz="2600" dirty="0"/>
              <a:t> </a:t>
            </a:r>
            <a:r>
              <a:rPr lang="en-ID" sz="2600" dirty="0" err="1"/>
              <a:t>kerja</a:t>
            </a:r>
            <a:r>
              <a:rPr lang="en-ID" sz="2600" dirty="0"/>
              <a:t> </a:t>
            </a:r>
            <a:r>
              <a:rPr lang="en-ID" sz="2600" dirty="0" err="1"/>
              <a:t>setelah</a:t>
            </a:r>
            <a:r>
              <a:rPr lang="en-ID" sz="2600" dirty="0"/>
              <a:t> </a:t>
            </a:r>
            <a:r>
              <a:rPr lang="en-ID" sz="2600" dirty="0" err="1"/>
              <a:t>ditetapkan</a:t>
            </a:r>
            <a:endParaRPr lang="id-ID" sz="2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01E811-A7EB-B7CD-AD14-68B1FB4C8ADB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42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187765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CE6E1-863E-9079-3036-15CE1D5683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1475" y="1257300"/>
            <a:ext cx="11353799" cy="519112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menyampaikan</a:t>
            </a:r>
            <a:r>
              <a:rPr lang="en-ID" sz="2800" dirty="0"/>
              <a:t> </a:t>
            </a:r>
            <a:r>
              <a:rPr lang="en-ID" sz="2800" dirty="0" err="1"/>
              <a:t>informasi</a:t>
            </a:r>
            <a:r>
              <a:rPr lang="en-ID" sz="2800" dirty="0"/>
              <a:t> </a:t>
            </a:r>
            <a:r>
              <a:rPr lang="en-ID" sz="2800" dirty="0" err="1"/>
              <a:t>mengenai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masyarakat</a:t>
            </a:r>
            <a:r>
              <a:rPr lang="en-ID" sz="2800" dirty="0"/>
              <a:t> </a:t>
            </a:r>
            <a:r>
              <a:rPr lang="en-ID" sz="2800" dirty="0" err="1"/>
              <a:t>melalui</a:t>
            </a:r>
            <a:r>
              <a:rPr lang="en-ID" sz="2800" dirty="0"/>
              <a:t> media </a:t>
            </a:r>
            <a:r>
              <a:rPr lang="en-ID" sz="2800" dirty="0" err="1"/>
              <a:t>informasi</a:t>
            </a:r>
            <a:r>
              <a:rPr lang="en-ID" sz="28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2800" dirty="0"/>
              <a:t>Media </a:t>
            </a:r>
            <a:r>
              <a:rPr lang="en-ID" sz="2800" dirty="0" err="1"/>
              <a:t>informasi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(1) </a:t>
            </a:r>
            <a:r>
              <a:rPr lang="en-ID" sz="2800" dirty="0" err="1"/>
              <a:t>sekurang</a:t>
            </a:r>
            <a:r>
              <a:rPr lang="en-ID" sz="2800" dirty="0"/>
              <a:t> </a:t>
            </a:r>
            <a:r>
              <a:rPr lang="en-ID" sz="2800" dirty="0" err="1"/>
              <a:t>kurangnya</a:t>
            </a:r>
            <a:r>
              <a:rPr lang="en-ID" sz="2800" dirty="0"/>
              <a:t> </a:t>
            </a:r>
            <a:r>
              <a:rPr lang="en-ID" sz="2800" dirty="0" err="1"/>
              <a:t>melalui</a:t>
            </a:r>
            <a:r>
              <a:rPr lang="en-ID" sz="2800" dirty="0"/>
              <a:t> </a:t>
            </a:r>
            <a:r>
              <a:rPr lang="en-ID" sz="2800" dirty="0" err="1"/>
              <a:t>papan</a:t>
            </a:r>
            <a:r>
              <a:rPr lang="en-ID" sz="2800" dirty="0"/>
              <a:t> </a:t>
            </a:r>
            <a:r>
              <a:rPr lang="en-ID" sz="2800" dirty="0" err="1"/>
              <a:t>pengumuman</a:t>
            </a:r>
            <a:r>
              <a:rPr lang="en-ID" sz="2800" dirty="0"/>
              <a:t>, </a:t>
            </a:r>
            <a:r>
              <a:rPr lang="en-ID" sz="2800" dirty="0" err="1"/>
              <a:t>baliho</a:t>
            </a:r>
            <a:r>
              <a:rPr lang="en-ID" sz="2800" dirty="0"/>
              <a:t>, dan </a:t>
            </a:r>
            <a:r>
              <a:rPr lang="en-ID" sz="2800" dirty="0" err="1"/>
              <a:t>Sistem</a:t>
            </a:r>
            <a:r>
              <a:rPr lang="en-ID" sz="2800" dirty="0"/>
              <a:t> </a:t>
            </a:r>
            <a:r>
              <a:rPr lang="en-ID" sz="2800" dirty="0" err="1"/>
              <a:t>Informasi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2800" dirty="0" err="1"/>
              <a:t>Informasi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(1) paling </a:t>
            </a:r>
            <a:r>
              <a:rPr lang="en-ID" sz="2800" dirty="0" err="1"/>
              <a:t>sedikit</a:t>
            </a:r>
            <a:r>
              <a:rPr lang="en-ID" sz="2800" dirty="0"/>
              <a:t> </a:t>
            </a:r>
            <a:r>
              <a:rPr lang="en-ID" sz="2800" dirty="0" err="1"/>
              <a:t>memuat</a:t>
            </a:r>
            <a:r>
              <a:rPr lang="en-ID" sz="2800" dirty="0"/>
              <a:t>: </a:t>
            </a:r>
          </a:p>
          <a:p>
            <a:pPr marL="990600" indent="-514350">
              <a:buAutoNum type="alphaLcPeriod"/>
            </a:pPr>
            <a:r>
              <a:rPr lang="en-ID" sz="2800" dirty="0" err="1"/>
              <a:t>APBDesa</a:t>
            </a:r>
            <a:r>
              <a:rPr lang="en-ID" sz="2800" dirty="0"/>
              <a:t>; </a:t>
            </a:r>
          </a:p>
          <a:p>
            <a:pPr marL="990600" indent="-514350">
              <a:buAutoNum type="alphaLcPeriod"/>
            </a:pPr>
            <a:r>
              <a:rPr lang="en-ID" sz="2800" dirty="0" err="1"/>
              <a:t>pelaksana</a:t>
            </a:r>
            <a:r>
              <a:rPr lang="en-ID" sz="2800" dirty="0"/>
              <a:t> </a:t>
            </a:r>
            <a:r>
              <a:rPr lang="en-ID" sz="2800" dirty="0" err="1"/>
              <a:t>kegiatan</a:t>
            </a:r>
            <a:r>
              <a:rPr lang="en-ID" sz="2800" dirty="0"/>
              <a:t> </a:t>
            </a:r>
            <a:r>
              <a:rPr lang="en-ID" sz="2800" dirty="0" err="1"/>
              <a:t>anggaran</a:t>
            </a:r>
            <a:r>
              <a:rPr lang="en-ID" sz="2800" dirty="0"/>
              <a:t> dan/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tim</a:t>
            </a:r>
            <a:r>
              <a:rPr lang="en-ID" sz="2800" dirty="0"/>
              <a:t> yang </a:t>
            </a:r>
            <a:r>
              <a:rPr lang="en-ID" sz="2800" dirty="0" err="1"/>
              <a:t>melaksanakan</a:t>
            </a:r>
            <a:r>
              <a:rPr lang="en-ID" sz="2800" dirty="0"/>
              <a:t> </a:t>
            </a:r>
            <a:r>
              <a:rPr lang="en-ID" sz="2800" dirty="0" err="1"/>
              <a:t>kegiatan</a:t>
            </a:r>
            <a:r>
              <a:rPr lang="en-ID" sz="2800" dirty="0"/>
              <a:t>; dan </a:t>
            </a:r>
          </a:p>
          <a:p>
            <a:pPr marL="990600" indent="-514350">
              <a:buAutoNum type="alphaLcPeriod"/>
            </a:pPr>
            <a:r>
              <a:rPr lang="en-ID" sz="2800" dirty="0" err="1"/>
              <a:t>alamat</a:t>
            </a:r>
            <a:r>
              <a:rPr lang="en-ID" sz="2800" dirty="0"/>
              <a:t> </a:t>
            </a:r>
            <a:r>
              <a:rPr lang="en-ID" sz="2800" dirty="0" err="1"/>
              <a:t>pengaduan</a:t>
            </a:r>
            <a:r>
              <a:rPr lang="en-ID" sz="2800" dirty="0"/>
              <a:t>.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74FDB3-EFDC-73DC-9051-2DF29A5F15B0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43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068276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72B74-3742-0ACD-CC04-4EB9CAD2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74418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/>
              <a:t>Perencanaan</a:t>
            </a:r>
            <a:r>
              <a:rPr lang="en-US" sz="4400" b="1" dirty="0"/>
              <a:t> </a:t>
            </a:r>
            <a:r>
              <a:rPr lang="en-US" sz="4400" b="1" dirty="0" err="1"/>
              <a:t>perubahan</a:t>
            </a:r>
            <a:r>
              <a:rPr lang="en-US" sz="4400" b="1" dirty="0"/>
              <a:t> APBKAL</a:t>
            </a:r>
            <a:br>
              <a:rPr lang="en-US" sz="4400" b="1" dirty="0"/>
            </a:br>
            <a:r>
              <a:rPr lang="en-US" sz="4400" b="1" dirty="0"/>
              <a:t>(Pasal 44 - 47 </a:t>
            </a:r>
            <a:r>
              <a:rPr lang="en-US" sz="4400" b="1" dirty="0" err="1"/>
              <a:t>Perbup</a:t>
            </a:r>
            <a:r>
              <a:rPr lang="en-US" sz="4400" b="1" dirty="0"/>
              <a:t> 61 </a:t>
            </a:r>
            <a:r>
              <a:rPr lang="en-US" sz="4400" b="1" dirty="0" err="1"/>
              <a:t>Tahun</a:t>
            </a:r>
            <a:r>
              <a:rPr lang="en-US" sz="4400" b="1" dirty="0"/>
              <a:t> 2018)</a:t>
            </a:r>
            <a:endParaRPr lang="id-ID" sz="4400" b="1" dirty="0"/>
          </a:p>
        </p:txBody>
      </p:sp>
    </p:spTree>
    <p:extLst>
      <p:ext uri="{BB962C8B-B14F-4D97-AF65-F5344CB8AC3E}">
        <p14:creationId xmlns:p14="http://schemas.microsoft.com/office/powerpoint/2010/main" val="157762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2F2F-E033-995F-1210-40F27DFA7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400050"/>
            <a:ext cx="10018713" cy="5429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DASAR HUKUM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93120-CFDB-F63B-8E51-FEECB248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47775"/>
            <a:ext cx="10018713" cy="5372100"/>
          </a:xfrm>
        </p:spPr>
        <p:txBody>
          <a:bodyPr>
            <a:normAutofit fontScale="92500" lnSpcReduction="10000"/>
          </a:bodyPr>
          <a:lstStyle/>
          <a:p>
            <a:r>
              <a:rPr lang="id-ID" dirty="0"/>
              <a:t>Peraturan Menteri Dalam Negeri Nomor 110 Tahun 2016 tentang BPD</a:t>
            </a:r>
            <a:endParaRPr lang="en-US" dirty="0"/>
          </a:p>
          <a:p>
            <a:r>
              <a:rPr lang="en-US" dirty="0" err="1"/>
              <a:t>Peraturan</a:t>
            </a:r>
            <a:r>
              <a:rPr lang="en-US" dirty="0"/>
              <a:t> Menteri </a:t>
            </a:r>
            <a:r>
              <a:rPr lang="en-US" dirty="0" err="1"/>
              <a:t>Dalam</a:t>
            </a:r>
            <a:r>
              <a:rPr lang="en-US" dirty="0"/>
              <a:t> Negeri </a:t>
            </a:r>
            <a:r>
              <a:rPr lang="en-US" dirty="0" err="1"/>
              <a:t>Nomor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2018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Kalurahan</a:t>
            </a:r>
            <a:endParaRPr lang="en-US" dirty="0"/>
          </a:p>
          <a:p>
            <a:r>
              <a:rPr lang="en-US" dirty="0" err="1"/>
              <a:t>Peraturan</a:t>
            </a:r>
            <a:r>
              <a:rPr lang="en-US" dirty="0"/>
              <a:t> Menteri </a:t>
            </a:r>
            <a:r>
              <a:rPr lang="en-US" dirty="0" err="1"/>
              <a:t>Dalam</a:t>
            </a:r>
            <a:r>
              <a:rPr lang="en-US" dirty="0"/>
              <a:t> Negeri </a:t>
            </a:r>
            <a:r>
              <a:rPr lang="en-US" dirty="0" err="1"/>
              <a:t>Nomor</a:t>
            </a:r>
            <a:r>
              <a:rPr lang="en-US" dirty="0"/>
              <a:t> 73 </a:t>
            </a:r>
            <a:r>
              <a:rPr lang="en-US" dirty="0" err="1"/>
              <a:t>Tahun</a:t>
            </a:r>
            <a:r>
              <a:rPr lang="en-US" dirty="0"/>
              <a:t> 2020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id-ID" dirty="0"/>
          </a:p>
          <a:p>
            <a:r>
              <a:rPr lang="id-ID" dirty="0"/>
              <a:t>Peraturan Daerah Kabupaten Gunungkidul Nomor 7 Tahun 2018 tentang BPD</a:t>
            </a:r>
          </a:p>
          <a:p>
            <a:r>
              <a:rPr lang="id-ID" dirty="0"/>
              <a:t>Peraturan Bupati Gunungkidul Nomor 8 Tahun 2019 tentang Petunjukpelaksanaan Peraturan Daerah  Kabupaten Gunungkidul Nomor 7 Tahun 2018 Tentang </a:t>
            </a:r>
            <a:r>
              <a:rPr lang="en-US" dirty="0"/>
              <a:t>Badan </a:t>
            </a:r>
            <a:r>
              <a:rPr lang="en-US" dirty="0" err="1"/>
              <a:t>Permusyawaratan</a:t>
            </a:r>
            <a:r>
              <a:rPr lang="en-US" dirty="0"/>
              <a:t> </a:t>
            </a:r>
            <a:r>
              <a:rPr lang="id-ID" dirty="0"/>
              <a:t>Kalurahan</a:t>
            </a:r>
            <a:endParaRPr lang="en-US" dirty="0"/>
          </a:p>
          <a:p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Gunungkidul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61 </a:t>
            </a:r>
            <a:r>
              <a:rPr lang="en-US" dirty="0" err="1"/>
              <a:t>Tahun</a:t>
            </a:r>
            <a:r>
              <a:rPr lang="en-US" dirty="0"/>
              <a:t> 2018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Kalurahan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Gunungkidul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51 </a:t>
            </a:r>
            <a:r>
              <a:rPr lang="en-US" dirty="0" err="1"/>
              <a:t>Tahun</a:t>
            </a:r>
            <a:r>
              <a:rPr lang="en-US" dirty="0"/>
              <a:t>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8710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7DC08-B08A-DD56-5AD5-68B749F65F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625" y="1314450"/>
            <a:ext cx="11306175" cy="4476749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800" dirty="0" err="1"/>
              <a:t>Pemerintah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melakukan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apabila</a:t>
            </a:r>
            <a:r>
              <a:rPr lang="en-ID" sz="2800" dirty="0"/>
              <a:t> </a:t>
            </a:r>
            <a:r>
              <a:rPr lang="en-ID" sz="2800" dirty="0" err="1"/>
              <a:t>terjadi</a:t>
            </a:r>
            <a:r>
              <a:rPr lang="en-ID" sz="2800" dirty="0"/>
              <a:t>: 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800" dirty="0" err="1"/>
              <a:t>penambahan</a:t>
            </a:r>
            <a:r>
              <a:rPr lang="en-ID" sz="2800" dirty="0"/>
              <a:t> dan/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pengurangan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pendapatan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pada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anggaran</a:t>
            </a:r>
            <a:r>
              <a:rPr lang="en-ID" sz="2800" dirty="0"/>
              <a:t> </a:t>
            </a:r>
            <a:r>
              <a:rPr lang="en-ID" sz="2800" dirty="0" err="1"/>
              <a:t>berjalan</a:t>
            </a:r>
            <a:r>
              <a:rPr lang="en-ID" sz="2800" dirty="0"/>
              <a:t>; 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800" dirty="0" err="1"/>
              <a:t>sisa</a:t>
            </a:r>
            <a:r>
              <a:rPr lang="en-ID" sz="2800" dirty="0"/>
              <a:t> </a:t>
            </a:r>
            <a:r>
              <a:rPr lang="en-ID" sz="2800" dirty="0" err="1"/>
              <a:t>penghematan</a:t>
            </a:r>
            <a:r>
              <a:rPr lang="en-ID" sz="2800" dirty="0"/>
              <a:t> </a:t>
            </a:r>
            <a:r>
              <a:rPr lang="en-ID" sz="2800" dirty="0" err="1"/>
              <a:t>belanja</a:t>
            </a:r>
            <a:r>
              <a:rPr lang="en-ID" sz="2800" dirty="0"/>
              <a:t> dan </a:t>
            </a:r>
            <a:r>
              <a:rPr lang="en-ID" sz="2800" dirty="0" err="1"/>
              <a:t>sisa</a:t>
            </a:r>
            <a:r>
              <a:rPr lang="en-ID" sz="2800" dirty="0"/>
              <a:t>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perhitungan</a:t>
            </a:r>
            <a:r>
              <a:rPr lang="en-ID" sz="2800" dirty="0"/>
              <a:t> </a:t>
            </a:r>
            <a:r>
              <a:rPr lang="en-ID" sz="2800" dirty="0" err="1"/>
              <a:t>pembiayaan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berjalan</a:t>
            </a:r>
            <a:r>
              <a:rPr lang="en-ID" sz="2800" dirty="0"/>
              <a:t> yang </a:t>
            </a:r>
            <a:r>
              <a:rPr lang="en-ID" sz="2800" dirty="0" err="1"/>
              <a:t>akan</a:t>
            </a:r>
            <a:r>
              <a:rPr lang="en-ID" sz="2800" dirty="0"/>
              <a:t>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berkenaan</a:t>
            </a:r>
            <a:r>
              <a:rPr lang="en-ID" sz="2800" dirty="0"/>
              <a:t>; 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800" dirty="0" err="1"/>
              <a:t>keadaan</a:t>
            </a:r>
            <a:r>
              <a:rPr lang="en-ID" sz="2800" dirty="0"/>
              <a:t> yang </a:t>
            </a:r>
            <a:r>
              <a:rPr lang="en-ID" sz="2800" dirty="0" err="1"/>
              <a:t>menyebabkan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dilakukan</a:t>
            </a:r>
            <a:r>
              <a:rPr lang="en-ID" sz="2800" dirty="0"/>
              <a:t> </a:t>
            </a:r>
            <a:r>
              <a:rPr lang="en-ID" sz="2800" dirty="0" err="1"/>
              <a:t>pergeseran</a:t>
            </a:r>
            <a:r>
              <a:rPr lang="en-ID" sz="2800" dirty="0"/>
              <a:t> </a:t>
            </a:r>
            <a:r>
              <a:rPr lang="en-ID" sz="2800" dirty="0" err="1"/>
              <a:t>antar</a:t>
            </a:r>
            <a:r>
              <a:rPr lang="en-ID" sz="2800" dirty="0"/>
              <a:t> </a:t>
            </a:r>
            <a:r>
              <a:rPr lang="en-ID" sz="2800" dirty="0" err="1"/>
              <a:t>bidang</a:t>
            </a:r>
            <a:r>
              <a:rPr lang="en-ID" sz="2800" dirty="0"/>
              <a:t>, </a:t>
            </a:r>
            <a:r>
              <a:rPr lang="en-ID" sz="2800" dirty="0" err="1"/>
              <a:t>antar</a:t>
            </a:r>
            <a:r>
              <a:rPr lang="en-ID" sz="2800" dirty="0"/>
              <a:t> sub </a:t>
            </a:r>
            <a:r>
              <a:rPr lang="en-ID" sz="2800" dirty="0" err="1"/>
              <a:t>bidang</a:t>
            </a:r>
            <a:r>
              <a:rPr lang="en-ID" sz="2800" dirty="0"/>
              <a:t>, </a:t>
            </a:r>
            <a:r>
              <a:rPr lang="en-ID" sz="2800" dirty="0" err="1"/>
              <a:t>antar</a:t>
            </a:r>
            <a:r>
              <a:rPr lang="en-ID" sz="2800" dirty="0"/>
              <a:t> </a:t>
            </a:r>
            <a:r>
              <a:rPr lang="en-ID" sz="2800" dirty="0" err="1"/>
              <a:t>kegiatan</a:t>
            </a:r>
            <a:r>
              <a:rPr lang="en-ID" sz="2800" dirty="0"/>
              <a:t>, dan </a:t>
            </a:r>
            <a:r>
              <a:rPr lang="en-ID" sz="2800" dirty="0" err="1"/>
              <a:t>antar</a:t>
            </a:r>
            <a:r>
              <a:rPr lang="en-ID" sz="2800" dirty="0"/>
              <a:t> </a:t>
            </a:r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belanja</a:t>
            </a:r>
            <a:r>
              <a:rPr lang="en-ID" sz="2800" dirty="0"/>
              <a:t>; dan/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800" dirty="0" err="1"/>
              <a:t>keadaan</a:t>
            </a:r>
            <a:r>
              <a:rPr lang="en-ID" sz="2800" dirty="0"/>
              <a:t> yang </a:t>
            </a:r>
            <a:r>
              <a:rPr lang="en-ID" sz="2800" dirty="0" err="1"/>
              <a:t>menyebabkan</a:t>
            </a:r>
            <a:r>
              <a:rPr lang="en-ID" sz="2800" dirty="0"/>
              <a:t> </a:t>
            </a:r>
            <a:r>
              <a:rPr lang="en-ID" sz="2800" dirty="0" err="1"/>
              <a:t>SiLPA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sebelumnya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anggaran</a:t>
            </a:r>
            <a:r>
              <a:rPr lang="en-ID" sz="2800" dirty="0"/>
              <a:t> </a:t>
            </a:r>
            <a:r>
              <a:rPr lang="en-ID" sz="2800" dirty="0" err="1"/>
              <a:t>berjalan</a:t>
            </a:r>
            <a:r>
              <a:rPr lang="en-ID" sz="2800" dirty="0"/>
              <a:t>.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273E869-36A5-7850-E820-DB40C07BAFE9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/>
              <a:t>Perencanaan perubahan APBKal (Ps. 44</a:t>
            </a:r>
            <a:r>
              <a:rPr lang="en-US" b="1" cap="none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9747307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31987-50F5-13A7-6698-FF0051E103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2900" y="1181100"/>
            <a:ext cx="11372850" cy="53721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en-ID" sz="2800" dirty="0" err="1"/>
              <a:t>Perubahan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dilakukan</a:t>
            </a:r>
            <a:r>
              <a:rPr lang="en-ID" sz="2800" dirty="0"/>
              <a:t> 1 (</a:t>
            </a:r>
            <a:r>
              <a:rPr lang="en-ID" sz="2800" dirty="0" err="1"/>
              <a:t>satu</a:t>
            </a:r>
            <a:r>
              <a:rPr lang="en-ID" sz="2800" dirty="0"/>
              <a:t>) kali </a:t>
            </a:r>
            <a:r>
              <a:rPr lang="en-ID" sz="2800" dirty="0" err="1"/>
              <a:t>dalam</a:t>
            </a:r>
            <a:r>
              <a:rPr lang="en-ID" sz="2800" dirty="0"/>
              <a:t> 1 (</a:t>
            </a:r>
            <a:r>
              <a:rPr lang="en-ID" sz="2800" dirty="0" err="1"/>
              <a:t>satu</a:t>
            </a:r>
            <a:r>
              <a:rPr lang="en-ID" sz="2800" dirty="0"/>
              <a:t>)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anggaran</a:t>
            </a:r>
            <a:r>
              <a:rPr lang="en-ID" sz="2800" dirty="0"/>
              <a:t>, </a:t>
            </a:r>
            <a:r>
              <a:rPr lang="en-ID" sz="2800" dirty="0" err="1"/>
              <a:t>kecuali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keadaan</a:t>
            </a:r>
            <a:r>
              <a:rPr lang="en-ID" sz="2800" dirty="0"/>
              <a:t> </a:t>
            </a:r>
            <a:r>
              <a:rPr lang="en-ID" sz="2800" dirty="0" err="1"/>
              <a:t>luar</a:t>
            </a:r>
            <a:r>
              <a:rPr lang="en-ID" sz="2800" dirty="0"/>
              <a:t> </a:t>
            </a:r>
            <a:r>
              <a:rPr lang="en-ID" sz="2800" dirty="0" err="1"/>
              <a:t>biasa</a:t>
            </a:r>
            <a:r>
              <a:rPr lang="en-ID" sz="2800" dirty="0"/>
              <a:t> dan </a:t>
            </a:r>
            <a:r>
              <a:rPr lang="en-ID" sz="2800" dirty="0" err="1"/>
              <a:t>perubahan</a:t>
            </a:r>
            <a:r>
              <a:rPr lang="en-ID" sz="2800" dirty="0"/>
              <a:t> </a:t>
            </a:r>
            <a:r>
              <a:rPr lang="en-ID" sz="2800" dirty="0" err="1"/>
              <a:t>mendasar</a:t>
            </a:r>
            <a:r>
              <a:rPr lang="en-ID" sz="2800" dirty="0"/>
              <a:t> </a:t>
            </a:r>
            <a:r>
              <a:rPr lang="en-ID" sz="2800" dirty="0" err="1"/>
              <a:t>atas</a:t>
            </a:r>
            <a:r>
              <a:rPr lang="en-ID" sz="2800" dirty="0"/>
              <a:t> </a:t>
            </a:r>
            <a:r>
              <a:rPr lang="en-ID" sz="2800" dirty="0" err="1"/>
              <a:t>kebijakan</a:t>
            </a:r>
            <a:r>
              <a:rPr lang="en-ID" sz="2800" dirty="0"/>
              <a:t> </a:t>
            </a:r>
            <a:r>
              <a:rPr lang="en-ID" sz="2800" dirty="0" err="1"/>
              <a:t>Pemerintah</a:t>
            </a:r>
            <a:r>
              <a:rPr lang="en-ID" sz="2800" dirty="0"/>
              <a:t> dan </a:t>
            </a:r>
            <a:r>
              <a:rPr lang="en-ID" sz="2800" dirty="0" err="1"/>
              <a:t>Pemerintah</a:t>
            </a:r>
            <a:r>
              <a:rPr lang="en-ID" sz="2800" dirty="0"/>
              <a:t> Daerah. </a:t>
            </a:r>
          </a:p>
          <a:p>
            <a:pPr marL="457200" indent="-457200">
              <a:buFont typeface="+mj-lt"/>
              <a:buAutoNum type="arabicParenR" startAt="2"/>
            </a:pPr>
            <a:r>
              <a:rPr lang="en-ID" sz="2800" dirty="0" err="1"/>
              <a:t>Keadaaan</a:t>
            </a:r>
            <a:r>
              <a:rPr lang="en-ID" sz="2800" dirty="0"/>
              <a:t> </a:t>
            </a:r>
            <a:r>
              <a:rPr lang="en-ID" sz="2800" dirty="0" err="1"/>
              <a:t>luar</a:t>
            </a:r>
            <a:r>
              <a:rPr lang="en-ID" sz="2800" dirty="0"/>
              <a:t> </a:t>
            </a:r>
            <a:r>
              <a:rPr lang="en-ID" sz="2800" dirty="0" err="1"/>
              <a:t>biasa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(2)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keadaan</a:t>
            </a:r>
            <a:r>
              <a:rPr lang="en-ID" sz="2800" dirty="0"/>
              <a:t> yang </a:t>
            </a:r>
            <a:r>
              <a:rPr lang="en-ID" sz="2800" dirty="0" err="1"/>
              <a:t>menyebabkan</a:t>
            </a:r>
            <a:r>
              <a:rPr lang="en-ID" sz="2800" dirty="0"/>
              <a:t> </a:t>
            </a:r>
            <a:r>
              <a:rPr lang="en-ID" sz="2800" dirty="0" err="1"/>
              <a:t>estimasi</a:t>
            </a:r>
            <a:r>
              <a:rPr lang="en-ID" sz="2800" dirty="0"/>
              <a:t> </a:t>
            </a:r>
            <a:r>
              <a:rPr lang="en-ID" sz="2800" dirty="0" err="1"/>
              <a:t>penerimaan</a:t>
            </a:r>
            <a:r>
              <a:rPr lang="en-ID" sz="2800" dirty="0"/>
              <a:t> dan/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pengeluaran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mengalami</a:t>
            </a:r>
            <a:r>
              <a:rPr lang="en-ID" sz="2800" dirty="0"/>
              <a:t> </a:t>
            </a:r>
            <a:r>
              <a:rPr lang="en-ID" sz="2800" dirty="0" err="1"/>
              <a:t>kenaikan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penurunan</a:t>
            </a:r>
            <a:r>
              <a:rPr lang="en-ID" sz="2800" dirty="0"/>
              <a:t>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50% (lima </a:t>
            </a:r>
            <a:r>
              <a:rPr lang="en-ID" sz="2800" dirty="0" err="1"/>
              <a:t>puluh</a:t>
            </a:r>
            <a:r>
              <a:rPr lang="en-ID" sz="2800" dirty="0"/>
              <a:t> </a:t>
            </a:r>
            <a:r>
              <a:rPr lang="en-ID" sz="2800" dirty="0" err="1"/>
              <a:t>persen</a:t>
            </a:r>
            <a:r>
              <a:rPr lang="en-ID" sz="2800" dirty="0"/>
              <a:t>). </a:t>
            </a:r>
          </a:p>
          <a:p>
            <a:pPr marL="457200" indent="-457200">
              <a:buFont typeface="+mj-lt"/>
              <a:buAutoNum type="arabicParenR" startAt="2"/>
            </a:pPr>
            <a:r>
              <a:rPr lang="en-ID" sz="2800" dirty="0" err="1"/>
              <a:t>Perubahan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sebagaimana</a:t>
            </a:r>
            <a:r>
              <a:rPr lang="en-ID" sz="2800" dirty="0"/>
              <a:t> </a:t>
            </a:r>
            <a:r>
              <a:rPr lang="en-ID" sz="2800" dirty="0" err="1"/>
              <a:t>dimaksud</a:t>
            </a:r>
            <a:r>
              <a:rPr lang="en-ID" sz="2800" dirty="0"/>
              <a:t> pada </a:t>
            </a:r>
            <a:r>
              <a:rPr lang="en-ID" sz="2800" dirty="0" err="1"/>
              <a:t>ayat</a:t>
            </a:r>
            <a:r>
              <a:rPr lang="en-ID" sz="2800" dirty="0"/>
              <a:t> (1) </a:t>
            </a:r>
            <a:r>
              <a:rPr lang="en-ID" sz="2800" dirty="0" err="1"/>
              <a:t>ditetapkan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mengenai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dan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mempedomani</a:t>
            </a:r>
            <a:r>
              <a:rPr lang="en-ID" sz="2800" dirty="0"/>
              <a:t> RKP </a:t>
            </a:r>
            <a:r>
              <a:rPr lang="en-ID" sz="2800" dirty="0" err="1"/>
              <a:t>Desa</a:t>
            </a:r>
            <a:r>
              <a:rPr lang="en-ID" sz="2800" dirty="0"/>
              <a:t>. 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CD487B-2CB0-ADA8-75B2-2BE535596121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44 </a:t>
            </a:r>
            <a:r>
              <a:rPr lang="en-US" b="1" cap="none" dirty="0" err="1"/>
              <a:t>lanjutan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970791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F92AF-ADB3-3DB2-9AD5-FFF2E075A2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62100"/>
            <a:ext cx="10363826" cy="422909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memberitahukan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BPD </a:t>
            </a:r>
            <a:r>
              <a:rPr lang="en-ID" sz="2800" dirty="0" err="1"/>
              <a:t>mengenai</a:t>
            </a:r>
            <a:r>
              <a:rPr lang="en-ID" sz="2800" dirty="0"/>
              <a:t> </a:t>
            </a:r>
            <a:r>
              <a:rPr lang="en-ID" sz="2800" dirty="0" err="1"/>
              <a:t>penetapan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</a:t>
            </a:r>
            <a:r>
              <a:rPr lang="en-ID" sz="2800" dirty="0" err="1"/>
              <a:t>penjabaran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dan </a:t>
            </a:r>
            <a:r>
              <a:rPr lang="en-ID" sz="2800" dirty="0" err="1"/>
              <a:t>selanjutnya</a:t>
            </a:r>
            <a:r>
              <a:rPr lang="en-ID" sz="2800" dirty="0"/>
              <a:t> </a:t>
            </a:r>
            <a:r>
              <a:rPr lang="en-ID" sz="2800" dirty="0" err="1"/>
              <a:t>disampaikan</a:t>
            </a:r>
            <a:r>
              <a:rPr lang="en-ID" sz="2800" dirty="0"/>
              <a:t> </a:t>
            </a:r>
            <a:r>
              <a:rPr lang="en-ID" sz="2800" dirty="0" err="1"/>
              <a:t>kepada</a:t>
            </a:r>
            <a:r>
              <a:rPr lang="en-ID" sz="2800" dirty="0"/>
              <a:t> </a:t>
            </a:r>
            <a:r>
              <a:rPr lang="en-ID" sz="2800" dirty="0" err="1"/>
              <a:t>Bupati</a:t>
            </a:r>
            <a:r>
              <a:rPr lang="en-ID" sz="2800" dirty="0"/>
              <a:t> </a:t>
            </a:r>
            <a:r>
              <a:rPr lang="en-ID" sz="2800" dirty="0" err="1"/>
              <a:t>melalui</a:t>
            </a:r>
            <a:r>
              <a:rPr lang="en-ID" sz="2800" dirty="0"/>
              <a:t> </a:t>
            </a:r>
            <a:r>
              <a:rPr lang="en-ID" sz="2800" dirty="0" err="1"/>
              <a:t>Camat</a:t>
            </a:r>
            <a:r>
              <a:rPr lang="en-ID" sz="2800" dirty="0"/>
              <a:t> </a:t>
            </a:r>
            <a:r>
              <a:rPr lang="en-ID" sz="2800" dirty="0" err="1"/>
              <a:t>berupa</a:t>
            </a:r>
            <a:r>
              <a:rPr lang="en-ID" sz="2800" dirty="0"/>
              <a:t> </a:t>
            </a:r>
            <a:r>
              <a:rPr lang="en-ID" sz="2800" dirty="0" err="1"/>
              <a:t>surat</a:t>
            </a:r>
            <a:r>
              <a:rPr lang="en-ID" sz="2800" dirty="0"/>
              <a:t> </a:t>
            </a:r>
            <a:r>
              <a:rPr lang="en-ID" sz="2800" dirty="0" err="1"/>
              <a:t>pemberitahuan</a:t>
            </a:r>
            <a:r>
              <a:rPr lang="en-ID" sz="2800" dirty="0"/>
              <a:t> </a:t>
            </a:r>
            <a:r>
              <a:rPr lang="en-ID" sz="2800" dirty="0" err="1"/>
              <a:t>mengenai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Kepala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r>
              <a:rPr lang="en-ID" sz="2800" dirty="0"/>
              <a:t> </a:t>
            </a:r>
            <a:r>
              <a:rPr lang="en-ID" sz="2800" dirty="0" err="1"/>
              <a:t>penjabaran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 paling lama 7 (</a:t>
            </a:r>
            <a:r>
              <a:rPr lang="en-ID" sz="2800" dirty="0" err="1"/>
              <a:t>tujuh</a:t>
            </a:r>
            <a:r>
              <a:rPr lang="en-ID" sz="2800" dirty="0"/>
              <a:t>) </a:t>
            </a:r>
            <a:r>
              <a:rPr lang="en-ID" sz="2800" dirty="0" err="1"/>
              <a:t>hari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endParaRPr lang="id-ID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DC5B63-1162-F978-9777-89EE774379E9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45 </a:t>
            </a:r>
            <a:r>
              <a:rPr lang="en-US" b="1" cap="none" dirty="0" err="1"/>
              <a:t>lanjutan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548222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C74D0-5144-CC5E-14B6-487EFA2243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1475" y="1019176"/>
            <a:ext cx="11506200" cy="5534024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600" dirty="0" err="1"/>
              <a:t>Pemerintah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dapat</a:t>
            </a:r>
            <a:r>
              <a:rPr lang="en-ID" sz="2600" dirty="0"/>
              <a:t> </a:t>
            </a:r>
            <a:r>
              <a:rPr lang="en-ID" sz="2600" dirty="0" err="1"/>
              <a:t>melakukan</a:t>
            </a:r>
            <a:r>
              <a:rPr lang="en-ID" sz="2600" dirty="0"/>
              <a:t> </a:t>
            </a:r>
            <a:r>
              <a:rPr lang="en-ID" sz="2600" dirty="0" err="1"/>
              <a:t>perubahan</a:t>
            </a:r>
            <a:r>
              <a:rPr lang="en-ID" sz="2600" dirty="0"/>
              <a:t> </a:t>
            </a:r>
            <a:r>
              <a:rPr lang="en-ID" sz="2600" dirty="0" err="1"/>
              <a:t>terhadap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perubahan</a:t>
            </a:r>
            <a:r>
              <a:rPr lang="en-ID" sz="2600" dirty="0"/>
              <a:t> </a:t>
            </a:r>
            <a:r>
              <a:rPr lang="en-ID" sz="2600" dirty="0" err="1"/>
              <a:t>penjabaran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sebelum</a:t>
            </a:r>
            <a:r>
              <a:rPr lang="en-ID" sz="2600" dirty="0"/>
              <a:t> </a:t>
            </a:r>
            <a:r>
              <a:rPr lang="en-ID" sz="2600" dirty="0" err="1"/>
              <a:t>Rancangan</a:t>
            </a:r>
            <a:r>
              <a:rPr lang="en-ID" sz="2600" dirty="0"/>
              <a:t> </a:t>
            </a: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Perubahan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ditetapkan</a:t>
            </a:r>
            <a:r>
              <a:rPr lang="en-ID" sz="2600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sz="2600" dirty="0" err="1"/>
              <a:t>Peraturan</a:t>
            </a:r>
            <a:r>
              <a:rPr lang="en-ID" sz="2600" dirty="0"/>
              <a:t> </a:t>
            </a:r>
            <a:r>
              <a:rPr lang="en-ID" sz="2600" dirty="0" err="1"/>
              <a:t>Kepala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tentang</a:t>
            </a:r>
            <a:r>
              <a:rPr lang="en-ID" sz="2600" dirty="0"/>
              <a:t> </a:t>
            </a:r>
            <a:r>
              <a:rPr lang="en-ID" sz="2600" dirty="0" err="1"/>
              <a:t>perubahan</a:t>
            </a:r>
            <a:r>
              <a:rPr lang="en-ID" sz="2600" dirty="0"/>
              <a:t> </a:t>
            </a:r>
            <a:r>
              <a:rPr lang="en-ID" sz="2600" dirty="0" err="1"/>
              <a:t>penjabaran</a:t>
            </a:r>
            <a:r>
              <a:rPr lang="en-ID" sz="2600" dirty="0"/>
              <a:t> APB </a:t>
            </a:r>
            <a:r>
              <a:rPr lang="en-ID" sz="2600" dirty="0" err="1"/>
              <a:t>Desa</a:t>
            </a:r>
            <a:r>
              <a:rPr lang="en-ID" sz="2600" dirty="0"/>
              <a:t> </a:t>
            </a:r>
            <a:r>
              <a:rPr lang="en-ID" sz="2600" dirty="0" err="1"/>
              <a:t>sebagaimana</a:t>
            </a:r>
            <a:r>
              <a:rPr lang="en-ID" sz="2600" dirty="0"/>
              <a:t> </a:t>
            </a:r>
            <a:r>
              <a:rPr lang="en-ID" sz="2600" dirty="0" err="1"/>
              <a:t>dimaksud</a:t>
            </a:r>
            <a:r>
              <a:rPr lang="en-ID" sz="2600" dirty="0"/>
              <a:t> pada </a:t>
            </a:r>
            <a:r>
              <a:rPr lang="en-ID" sz="2600" dirty="0" err="1"/>
              <a:t>ayat</a:t>
            </a:r>
            <a:r>
              <a:rPr lang="en-ID" sz="2600" dirty="0"/>
              <a:t> (1) </a:t>
            </a:r>
            <a:r>
              <a:rPr lang="en-ID" sz="2600" dirty="0" err="1"/>
              <a:t>dapat</a:t>
            </a:r>
            <a:r>
              <a:rPr lang="en-ID" sz="2600" dirty="0"/>
              <a:t> </a:t>
            </a:r>
            <a:r>
              <a:rPr lang="en-ID" sz="2600" dirty="0" err="1"/>
              <a:t>dilakukan</a:t>
            </a:r>
            <a:r>
              <a:rPr lang="en-ID" sz="2600" dirty="0"/>
              <a:t> </a:t>
            </a:r>
            <a:r>
              <a:rPr lang="en-ID" sz="2600" dirty="0" err="1"/>
              <a:t>apabila</a:t>
            </a:r>
            <a:r>
              <a:rPr lang="en-ID" sz="2600" dirty="0"/>
              <a:t> </a:t>
            </a:r>
            <a:r>
              <a:rPr lang="en-ID" sz="2600" dirty="0" err="1"/>
              <a:t>terjadi</a:t>
            </a:r>
            <a:r>
              <a:rPr lang="en-ID" sz="2600" dirty="0"/>
              <a:t>: 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600" dirty="0" err="1"/>
              <a:t>penambahan</a:t>
            </a:r>
            <a:r>
              <a:rPr lang="en-ID" sz="2600" dirty="0"/>
              <a:t> dan/</a:t>
            </a:r>
            <a:r>
              <a:rPr lang="en-ID" sz="2600" dirty="0" err="1"/>
              <a:t>atau</a:t>
            </a:r>
            <a:r>
              <a:rPr lang="en-ID" sz="2600" dirty="0"/>
              <a:t> </a:t>
            </a:r>
            <a:r>
              <a:rPr lang="en-ID" sz="2600" dirty="0" err="1"/>
              <a:t>pengurangan</a:t>
            </a:r>
            <a:r>
              <a:rPr lang="en-ID" sz="2600" dirty="0"/>
              <a:t>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pendapatan</a:t>
            </a:r>
            <a:r>
              <a:rPr lang="en-ID" sz="2600" dirty="0"/>
              <a:t> </a:t>
            </a:r>
            <a:r>
              <a:rPr lang="en-ID" sz="2600" dirty="0" err="1"/>
              <a:t>Desa</a:t>
            </a:r>
            <a:r>
              <a:rPr lang="en-ID" sz="2600" dirty="0"/>
              <a:t> pada </a:t>
            </a:r>
            <a:r>
              <a:rPr lang="en-ID" sz="2600" dirty="0" err="1"/>
              <a:t>tahun</a:t>
            </a:r>
            <a:r>
              <a:rPr lang="en-ID" sz="2600" dirty="0"/>
              <a:t> </a:t>
            </a:r>
            <a:r>
              <a:rPr lang="en-ID" sz="2600" dirty="0" err="1"/>
              <a:t>anggaran</a:t>
            </a:r>
            <a:r>
              <a:rPr lang="en-ID" sz="2600" dirty="0"/>
              <a:t> </a:t>
            </a:r>
            <a:r>
              <a:rPr lang="en-ID" sz="2600" dirty="0" err="1"/>
              <a:t>berjalan</a:t>
            </a:r>
            <a:r>
              <a:rPr lang="en-ID" sz="2600" dirty="0"/>
              <a:t>; 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600" dirty="0" err="1"/>
              <a:t>keadaan</a:t>
            </a:r>
            <a:r>
              <a:rPr lang="en-ID" sz="2600" dirty="0"/>
              <a:t> yang </a:t>
            </a:r>
            <a:r>
              <a:rPr lang="en-ID" sz="2600" dirty="0" err="1"/>
              <a:t>menyebabkan</a:t>
            </a:r>
            <a:r>
              <a:rPr lang="en-ID" sz="2600" dirty="0"/>
              <a:t> </a:t>
            </a:r>
            <a:r>
              <a:rPr lang="en-ID" sz="2600" dirty="0" err="1"/>
              <a:t>harus</a:t>
            </a:r>
            <a:r>
              <a:rPr lang="en-ID" sz="2600" dirty="0"/>
              <a:t> </a:t>
            </a:r>
            <a:r>
              <a:rPr lang="en-ID" sz="2600" dirty="0" err="1"/>
              <a:t>segera</a:t>
            </a:r>
            <a:r>
              <a:rPr lang="en-ID" sz="2600" dirty="0"/>
              <a:t> </a:t>
            </a:r>
            <a:r>
              <a:rPr lang="en-ID" sz="2600" dirty="0" err="1"/>
              <a:t>dilakukan</a:t>
            </a:r>
            <a:r>
              <a:rPr lang="en-ID" sz="2600" dirty="0"/>
              <a:t> </a:t>
            </a:r>
            <a:r>
              <a:rPr lang="en-ID" sz="2600" dirty="0" err="1"/>
              <a:t>pergeseran</a:t>
            </a:r>
            <a:r>
              <a:rPr lang="en-ID" sz="2600" dirty="0"/>
              <a:t> </a:t>
            </a:r>
            <a:r>
              <a:rPr lang="en-ID" sz="2600" dirty="0" err="1"/>
              <a:t>antar</a:t>
            </a:r>
            <a:r>
              <a:rPr lang="en-ID" sz="2600" dirty="0"/>
              <a:t> </a:t>
            </a:r>
            <a:r>
              <a:rPr lang="en-ID" sz="2600" dirty="0" err="1"/>
              <a:t>objek</a:t>
            </a:r>
            <a:r>
              <a:rPr lang="en-ID" sz="2600" dirty="0"/>
              <a:t> </a:t>
            </a:r>
            <a:r>
              <a:rPr lang="en-ID" sz="2600" dirty="0" err="1"/>
              <a:t>belanja</a:t>
            </a:r>
            <a:r>
              <a:rPr lang="en-ID" sz="2600" dirty="0"/>
              <a:t>; dan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600" dirty="0" err="1"/>
              <a:t>perubahan</a:t>
            </a:r>
            <a:r>
              <a:rPr lang="en-ID" sz="2600" dirty="0"/>
              <a:t> </a:t>
            </a:r>
            <a:r>
              <a:rPr lang="en-ID" sz="2600" dirty="0" err="1"/>
              <a:t>mendasar</a:t>
            </a:r>
            <a:r>
              <a:rPr lang="en-ID" sz="2600" dirty="0"/>
              <a:t> </a:t>
            </a:r>
            <a:r>
              <a:rPr lang="en-ID" sz="2600" dirty="0" err="1"/>
              <a:t>atas</a:t>
            </a:r>
            <a:r>
              <a:rPr lang="en-ID" sz="2600" dirty="0"/>
              <a:t> </a:t>
            </a:r>
            <a:r>
              <a:rPr lang="en-ID" sz="2600" dirty="0" err="1"/>
              <a:t>kebijakan</a:t>
            </a:r>
            <a:r>
              <a:rPr lang="en-ID" sz="2600" dirty="0"/>
              <a:t> </a:t>
            </a:r>
            <a:r>
              <a:rPr lang="en-ID" sz="2600" dirty="0" err="1"/>
              <a:t>Pemerintah</a:t>
            </a:r>
            <a:r>
              <a:rPr lang="en-ID" sz="2600" dirty="0"/>
              <a:t> dan </a:t>
            </a:r>
            <a:r>
              <a:rPr lang="en-ID" sz="2600" dirty="0" err="1"/>
              <a:t>Pemerintah</a:t>
            </a:r>
            <a:r>
              <a:rPr lang="en-ID" sz="2600" dirty="0"/>
              <a:t> Daerah;</a:t>
            </a:r>
          </a:p>
          <a:p>
            <a:pPr marL="990600" indent="-457200">
              <a:lnSpc>
                <a:spcPct val="100000"/>
              </a:lnSpc>
              <a:buFont typeface="+mj-lt"/>
              <a:buAutoNum type="alphaLcPeriod"/>
            </a:pPr>
            <a:r>
              <a:rPr lang="en-ID" sz="2600" dirty="0" err="1"/>
              <a:t>kegiatan</a:t>
            </a:r>
            <a:r>
              <a:rPr lang="en-ID" sz="2600" dirty="0"/>
              <a:t> yang </a:t>
            </a:r>
            <a:r>
              <a:rPr lang="en-ID" sz="2600" dirty="0" err="1"/>
              <a:t>belum</a:t>
            </a:r>
            <a:r>
              <a:rPr lang="en-ID" sz="2600" dirty="0"/>
              <a:t> </a:t>
            </a:r>
            <a:r>
              <a:rPr lang="en-ID" sz="2600" dirty="0" err="1"/>
              <a:t>dilaksanakan</a:t>
            </a:r>
            <a:r>
              <a:rPr lang="en-ID" sz="2600" dirty="0"/>
              <a:t> </a:t>
            </a:r>
            <a:r>
              <a:rPr lang="en-ID" sz="2600" dirty="0" err="1"/>
              <a:t>tahun</a:t>
            </a:r>
            <a:r>
              <a:rPr lang="en-ID" sz="2600" dirty="0"/>
              <a:t> </a:t>
            </a:r>
            <a:r>
              <a:rPr lang="en-ID" sz="2600" dirty="0" err="1"/>
              <a:t>sebelumnya</a:t>
            </a:r>
            <a:r>
              <a:rPr lang="en-ID" sz="2600" dirty="0"/>
              <a:t> dan </a:t>
            </a:r>
            <a:r>
              <a:rPr lang="en-ID" sz="2600" dirty="0" err="1"/>
              <a:t>menyebabkan</a:t>
            </a:r>
            <a:r>
              <a:rPr lang="en-ID" sz="2600" dirty="0"/>
              <a:t> </a:t>
            </a:r>
            <a:r>
              <a:rPr lang="en-ID" sz="2600" dirty="0" err="1"/>
              <a:t>SiLPA</a:t>
            </a:r>
            <a:r>
              <a:rPr lang="en-ID" sz="2600" dirty="0"/>
              <a:t> </a:t>
            </a:r>
            <a:r>
              <a:rPr lang="en-ID" sz="2600" dirty="0" err="1"/>
              <a:t>akan</a:t>
            </a:r>
            <a:r>
              <a:rPr lang="en-ID" sz="2600" dirty="0"/>
              <a:t> </a:t>
            </a:r>
            <a:r>
              <a:rPr lang="en-ID" sz="2600" dirty="0" err="1"/>
              <a:t>dilaksanakan</a:t>
            </a:r>
            <a:r>
              <a:rPr lang="en-ID" sz="2600" dirty="0"/>
              <a:t> </a:t>
            </a:r>
            <a:r>
              <a:rPr lang="en-ID" sz="2600" dirty="0" err="1"/>
              <a:t>dalam</a:t>
            </a:r>
            <a:r>
              <a:rPr lang="en-ID" sz="2600" dirty="0"/>
              <a:t> </a:t>
            </a:r>
            <a:r>
              <a:rPr lang="en-ID" sz="2600" dirty="0" err="1"/>
              <a:t>tahun</a:t>
            </a:r>
            <a:r>
              <a:rPr lang="en-ID" sz="2600" dirty="0"/>
              <a:t> </a:t>
            </a:r>
            <a:r>
              <a:rPr lang="en-ID" sz="2600" dirty="0" err="1"/>
              <a:t>anggaran</a:t>
            </a:r>
            <a:r>
              <a:rPr lang="en-ID" sz="2600" dirty="0"/>
              <a:t> </a:t>
            </a:r>
            <a:r>
              <a:rPr lang="en-ID" sz="2600" dirty="0" err="1"/>
              <a:t>berjalan</a:t>
            </a:r>
            <a:r>
              <a:rPr lang="en-ID" sz="2600" dirty="0"/>
              <a:t>.</a:t>
            </a:r>
            <a:endParaRPr lang="id-ID" sz="2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5A0F9B-694C-89D5-20D7-6FE9064F2708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45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664537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2FFAF-0E48-C257-B95B-B0DB5D3F26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24026"/>
            <a:ext cx="10363826" cy="4067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3600" dirty="0" err="1"/>
              <a:t>Ketentuan</a:t>
            </a:r>
            <a:r>
              <a:rPr lang="en-ID" sz="3600" dirty="0"/>
              <a:t> </a:t>
            </a:r>
            <a:r>
              <a:rPr lang="en-ID" sz="3600" dirty="0" err="1"/>
              <a:t>mengenai</a:t>
            </a:r>
            <a:r>
              <a:rPr lang="en-ID" sz="3600" dirty="0"/>
              <a:t> </a:t>
            </a:r>
            <a:r>
              <a:rPr lang="en-ID" sz="3600" dirty="0" err="1"/>
              <a:t>penyusunan</a:t>
            </a:r>
            <a:r>
              <a:rPr lang="en-ID" sz="3600" dirty="0"/>
              <a:t> </a:t>
            </a:r>
            <a:r>
              <a:rPr lang="en-ID" sz="3600" dirty="0" err="1"/>
              <a:t>Peraturan</a:t>
            </a:r>
            <a:r>
              <a:rPr lang="en-ID" sz="3600" dirty="0"/>
              <a:t> </a:t>
            </a:r>
            <a:r>
              <a:rPr lang="en-ID" sz="3600" dirty="0" err="1"/>
              <a:t>Desa</a:t>
            </a:r>
            <a:r>
              <a:rPr lang="en-ID" sz="3600" dirty="0"/>
              <a:t> </a:t>
            </a:r>
            <a:r>
              <a:rPr lang="en-ID" sz="3600" dirty="0" err="1"/>
              <a:t>mengenai</a:t>
            </a:r>
            <a:r>
              <a:rPr lang="en-ID" sz="3600" dirty="0"/>
              <a:t> APB </a:t>
            </a:r>
            <a:r>
              <a:rPr lang="en-ID" sz="3600" dirty="0" err="1"/>
              <a:t>Desa</a:t>
            </a:r>
            <a:r>
              <a:rPr lang="en-ID" sz="3600" dirty="0"/>
              <a:t> </a:t>
            </a:r>
            <a:r>
              <a:rPr lang="en-ID" sz="3600" dirty="0" err="1"/>
              <a:t>sebagaimana</a:t>
            </a:r>
            <a:r>
              <a:rPr lang="en-ID" sz="3600" dirty="0"/>
              <a:t> </a:t>
            </a:r>
            <a:r>
              <a:rPr lang="en-ID" sz="3600" dirty="0" err="1"/>
              <a:t>dimaksud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Pasal 39 </a:t>
            </a:r>
            <a:r>
              <a:rPr lang="en-ID" sz="3600" dirty="0" err="1"/>
              <a:t>sampai</a:t>
            </a:r>
            <a:r>
              <a:rPr lang="en-ID" sz="3600" dirty="0"/>
              <a:t> </a:t>
            </a:r>
            <a:r>
              <a:rPr lang="en-ID" sz="3600" dirty="0" err="1"/>
              <a:t>dengan</a:t>
            </a:r>
            <a:r>
              <a:rPr lang="en-ID" sz="3600" dirty="0"/>
              <a:t> Pasal 42 </a:t>
            </a:r>
            <a:r>
              <a:rPr lang="en-ID" sz="3600" dirty="0" err="1"/>
              <a:t>berlaku</a:t>
            </a:r>
            <a:r>
              <a:rPr lang="en-ID" sz="3600" dirty="0"/>
              <a:t> </a:t>
            </a:r>
            <a:r>
              <a:rPr lang="en-ID" sz="3600" dirty="0" err="1"/>
              <a:t>secara</a:t>
            </a:r>
            <a:r>
              <a:rPr lang="en-ID" sz="3600" dirty="0"/>
              <a:t> mutatis mutandis </a:t>
            </a:r>
            <a:r>
              <a:rPr lang="en-ID" sz="3600" dirty="0" err="1"/>
              <a:t>terhadap</a:t>
            </a:r>
            <a:r>
              <a:rPr lang="en-ID" sz="3600" dirty="0"/>
              <a:t> </a:t>
            </a:r>
            <a:r>
              <a:rPr lang="en-ID" sz="3600" dirty="0" err="1"/>
              <a:t>penyusunan</a:t>
            </a:r>
            <a:r>
              <a:rPr lang="en-ID" sz="3600" dirty="0"/>
              <a:t> </a:t>
            </a:r>
            <a:r>
              <a:rPr lang="en-ID" sz="3600" dirty="0" err="1"/>
              <a:t>Peraturan</a:t>
            </a:r>
            <a:r>
              <a:rPr lang="en-ID" sz="3600" dirty="0"/>
              <a:t> </a:t>
            </a:r>
            <a:r>
              <a:rPr lang="en-ID" sz="3600" dirty="0" err="1"/>
              <a:t>Desa</a:t>
            </a:r>
            <a:r>
              <a:rPr lang="en-ID" sz="3600" dirty="0"/>
              <a:t> </a:t>
            </a:r>
            <a:r>
              <a:rPr lang="en-ID" sz="3600" dirty="0" err="1"/>
              <a:t>mengenai</a:t>
            </a:r>
            <a:r>
              <a:rPr lang="en-ID" sz="3600" dirty="0"/>
              <a:t> </a:t>
            </a:r>
            <a:r>
              <a:rPr lang="en-ID" sz="3600" dirty="0" err="1"/>
              <a:t>perubahan</a:t>
            </a:r>
            <a:r>
              <a:rPr lang="en-ID" sz="3600" dirty="0"/>
              <a:t> APB </a:t>
            </a:r>
            <a:r>
              <a:rPr lang="en-ID" sz="3600" dirty="0" err="1"/>
              <a:t>Desa</a:t>
            </a:r>
            <a:endParaRPr lang="id-ID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529391-6E77-BE9A-0EE8-00868B656331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46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565545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60767-7B54-7BE9-DB8E-29FB29C311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1475" y="1152526"/>
            <a:ext cx="11487150" cy="53244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ID" sz="3200" dirty="0" err="1"/>
              <a:t>Bilamana</a:t>
            </a:r>
            <a:r>
              <a:rPr lang="en-ID" sz="3200" dirty="0"/>
              <a:t> </a:t>
            </a:r>
            <a:r>
              <a:rPr lang="en-ID" sz="3200" dirty="0" err="1"/>
              <a:t>dipandang</a:t>
            </a:r>
            <a:r>
              <a:rPr lang="en-ID" sz="3200" dirty="0"/>
              <a:t> </a:t>
            </a:r>
            <a:r>
              <a:rPr lang="en-ID" sz="3200" dirty="0" err="1"/>
              <a:t>perlu</a:t>
            </a:r>
            <a:r>
              <a:rPr lang="en-ID" sz="3200" dirty="0"/>
              <a:t>, </a:t>
            </a:r>
            <a:r>
              <a:rPr lang="en-ID" sz="3200" dirty="0" err="1"/>
              <a:t>Kepala</a:t>
            </a:r>
            <a:r>
              <a:rPr lang="en-ID" sz="3200" dirty="0"/>
              <a:t> </a:t>
            </a:r>
            <a:r>
              <a:rPr lang="en-ID" sz="3200" dirty="0" err="1"/>
              <a:t>Desa</a:t>
            </a:r>
            <a:r>
              <a:rPr lang="en-ID" sz="3200" dirty="0"/>
              <a:t>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melakukan</a:t>
            </a:r>
            <a:r>
              <a:rPr lang="en-ID" sz="3200" dirty="0"/>
              <a:t> </a:t>
            </a:r>
            <a:r>
              <a:rPr lang="en-ID" sz="3200" dirty="0" err="1"/>
              <a:t>perubahan</a:t>
            </a:r>
            <a:r>
              <a:rPr lang="en-ID" sz="3200" dirty="0"/>
              <a:t> </a:t>
            </a:r>
            <a:r>
              <a:rPr lang="en-ID" sz="3200" dirty="0" err="1"/>
              <a:t>rincian</a:t>
            </a:r>
            <a:r>
              <a:rPr lang="en-ID" sz="3200" dirty="0"/>
              <a:t> </a:t>
            </a:r>
            <a:r>
              <a:rPr lang="en-ID" sz="3200" dirty="0" err="1"/>
              <a:t>obyek</a:t>
            </a:r>
            <a:r>
              <a:rPr lang="en-ID" sz="3200" dirty="0"/>
              <a:t> </a:t>
            </a:r>
            <a:r>
              <a:rPr lang="en-ID" sz="3200" dirty="0" err="1"/>
              <a:t>belanja</a:t>
            </a:r>
            <a:r>
              <a:rPr lang="en-ID" sz="3200" dirty="0"/>
              <a:t> </a:t>
            </a:r>
            <a:r>
              <a:rPr lang="en-ID" sz="3200" dirty="0" err="1"/>
              <a:t>suatu</a:t>
            </a:r>
            <a:r>
              <a:rPr lang="en-ID" sz="3200" dirty="0"/>
              <a:t> </a:t>
            </a:r>
            <a:r>
              <a:rPr lang="en-ID" sz="3200" dirty="0" err="1"/>
              <a:t>kegiatan</a:t>
            </a:r>
            <a:r>
              <a:rPr lang="en-ID" sz="32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3200" dirty="0" err="1"/>
              <a:t>Perubahan</a:t>
            </a:r>
            <a:r>
              <a:rPr lang="en-ID" sz="3200" dirty="0"/>
              <a:t> </a:t>
            </a:r>
            <a:r>
              <a:rPr lang="en-ID" sz="3200" dirty="0" err="1"/>
              <a:t>rincian</a:t>
            </a:r>
            <a:r>
              <a:rPr lang="en-ID" sz="3200" dirty="0"/>
              <a:t> </a:t>
            </a:r>
            <a:r>
              <a:rPr lang="en-ID" sz="3200" dirty="0" err="1"/>
              <a:t>obyek</a:t>
            </a:r>
            <a:r>
              <a:rPr lang="en-ID" sz="3200" dirty="0"/>
              <a:t> </a:t>
            </a:r>
            <a:r>
              <a:rPr lang="en-ID" sz="3200" dirty="0" err="1"/>
              <a:t>belanja</a:t>
            </a:r>
            <a:r>
              <a:rPr lang="en-ID" sz="3200" dirty="0"/>
              <a:t> </a:t>
            </a:r>
            <a:r>
              <a:rPr lang="en-ID" sz="3200" dirty="0" err="1"/>
              <a:t>kegiatan</a:t>
            </a:r>
            <a:r>
              <a:rPr lang="en-ID" sz="3200" dirty="0"/>
              <a:t> </a:t>
            </a:r>
            <a:r>
              <a:rPr lang="en-ID" sz="3200" dirty="0" err="1"/>
              <a:t>sebagaimana</a:t>
            </a:r>
            <a:r>
              <a:rPr lang="en-ID" sz="3200" dirty="0"/>
              <a:t> </a:t>
            </a:r>
            <a:r>
              <a:rPr lang="en-ID" sz="3200" dirty="0" err="1"/>
              <a:t>dimaksud</a:t>
            </a:r>
            <a:r>
              <a:rPr lang="en-ID" sz="3200" dirty="0"/>
              <a:t> pada </a:t>
            </a:r>
            <a:r>
              <a:rPr lang="en-ID" sz="3200" dirty="0" err="1"/>
              <a:t>ayat</a:t>
            </a:r>
            <a:r>
              <a:rPr lang="en-ID" sz="3200" dirty="0"/>
              <a:t> (1) </a:t>
            </a:r>
            <a:r>
              <a:rPr lang="en-ID" sz="3200" dirty="0" err="1"/>
              <a:t>hanya</a:t>
            </a:r>
            <a:r>
              <a:rPr lang="en-ID" sz="3200" dirty="0"/>
              <a:t> </a:t>
            </a:r>
            <a:r>
              <a:rPr lang="en-ID" sz="3200" dirty="0" err="1"/>
              <a:t>merubah</a:t>
            </a:r>
            <a:r>
              <a:rPr lang="en-ID" sz="3200" dirty="0"/>
              <a:t> </a:t>
            </a:r>
            <a:r>
              <a:rPr lang="en-ID" sz="3200" dirty="0" err="1"/>
              <a:t>rincian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satu</a:t>
            </a:r>
            <a:r>
              <a:rPr lang="en-ID" sz="3200" dirty="0"/>
              <a:t> </a:t>
            </a:r>
            <a:r>
              <a:rPr lang="en-ID" sz="3200" dirty="0" err="1"/>
              <a:t>rekening</a:t>
            </a:r>
            <a:r>
              <a:rPr lang="en-ID" sz="3200" dirty="0"/>
              <a:t> </a:t>
            </a:r>
            <a:r>
              <a:rPr lang="en-ID" sz="3200" dirty="0" err="1"/>
              <a:t>belanja</a:t>
            </a:r>
            <a:r>
              <a:rPr lang="en-ID" sz="3200" dirty="0"/>
              <a:t> </a:t>
            </a:r>
            <a:r>
              <a:rPr lang="en-ID" sz="3200" dirty="0" err="1"/>
              <a:t>kegiatan</a:t>
            </a:r>
            <a:r>
              <a:rPr lang="en-ID" sz="32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3200" dirty="0" err="1"/>
              <a:t>Perubahan</a:t>
            </a:r>
            <a:r>
              <a:rPr lang="en-ID" sz="3200" dirty="0"/>
              <a:t> </a:t>
            </a:r>
            <a:r>
              <a:rPr lang="en-ID" sz="3200" dirty="0" err="1"/>
              <a:t>rincian</a:t>
            </a:r>
            <a:r>
              <a:rPr lang="en-ID" sz="3200" dirty="0"/>
              <a:t> </a:t>
            </a:r>
            <a:r>
              <a:rPr lang="en-ID" sz="3200" dirty="0" err="1"/>
              <a:t>obyek</a:t>
            </a:r>
            <a:r>
              <a:rPr lang="en-ID" sz="3200" dirty="0"/>
              <a:t> </a:t>
            </a:r>
            <a:r>
              <a:rPr lang="en-ID" sz="3200" dirty="0" err="1"/>
              <a:t>belanja</a:t>
            </a:r>
            <a:r>
              <a:rPr lang="en-ID" sz="3200" dirty="0"/>
              <a:t> </a:t>
            </a:r>
            <a:r>
              <a:rPr lang="en-ID" sz="3200" dirty="0" err="1"/>
              <a:t>kegiatan</a:t>
            </a:r>
            <a:r>
              <a:rPr lang="en-ID" sz="3200" dirty="0"/>
              <a:t> </a:t>
            </a:r>
            <a:r>
              <a:rPr lang="en-ID" sz="3200" dirty="0" err="1"/>
              <a:t>sebagaimana</a:t>
            </a:r>
            <a:r>
              <a:rPr lang="en-ID" sz="3200" dirty="0"/>
              <a:t> </a:t>
            </a:r>
            <a:r>
              <a:rPr lang="en-ID" sz="3200" dirty="0" err="1"/>
              <a:t>dimaksud</a:t>
            </a:r>
            <a:r>
              <a:rPr lang="en-ID" sz="3200" dirty="0"/>
              <a:t> pada </a:t>
            </a:r>
            <a:r>
              <a:rPr lang="en-ID" sz="3200" dirty="0" err="1"/>
              <a:t>ayat</a:t>
            </a:r>
            <a:r>
              <a:rPr lang="en-ID" sz="3200" dirty="0"/>
              <a:t> (1) </a:t>
            </a:r>
            <a:r>
              <a:rPr lang="en-ID" sz="3200" dirty="0" err="1"/>
              <a:t>ditetapkan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Keputusan </a:t>
            </a:r>
            <a:r>
              <a:rPr lang="en-ID" sz="3200" dirty="0" err="1"/>
              <a:t>Kepala</a:t>
            </a:r>
            <a:r>
              <a:rPr lang="en-ID" sz="3200" dirty="0"/>
              <a:t> </a:t>
            </a:r>
            <a:r>
              <a:rPr lang="en-ID" sz="3200" dirty="0" err="1"/>
              <a:t>Desa</a:t>
            </a:r>
            <a:r>
              <a:rPr lang="en-ID" sz="3200" dirty="0"/>
              <a:t> dan </a:t>
            </a:r>
            <a:r>
              <a:rPr lang="en-ID" sz="3200" dirty="0" err="1"/>
              <a:t>diberitahukan</a:t>
            </a:r>
            <a:r>
              <a:rPr lang="en-ID" sz="3200" dirty="0"/>
              <a:t> </a:t>
            </a:r>
            <a:r>
              <a:rPr lang="en-ID" sz="3200" dirty="0" err="1"/>
              <a:t>kepada</a:t>
            </a:r>
            <a:r>
              <a:rPr lang="en-ID" sz="3200" dirty="0"/>
              <a:t> BPD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tembusan</a:t>
            </a:r>
            <a:r>
              <a:rPr lang="en-ID" sz="3200" dirty="0"/>
              <a:t> </a:t>
            </a:r>
            <a:r>
              <a:rPr lang="en-ID" sz="3200" dirty="0" err="1"/>
              <a:t>Camat</a:t>
            </a:r>
            <a:r>
              <a:rPr lang="en-ID" sz="3200" dirty="0"/>
              <a:t>. </a:t>
            </a:r>
            <a:endParaRPr lang="id-ID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F1091D-10E4-3219-274F-81788B927DD4}"/>
              </a:ext>
            </a:extLst>
          </p:cNvPr>
          <p:cNvSpPr txBox="1">
            <a:spLocks/>
          </p:cNvSpPr>
          <p:nvPr/>
        </p:nvSpPr>
        <p:spPr>
          <a:xfrm>
            <a:off x="1141413" y="304800"/>
            <a:ext cx="9906000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47</a:t>
            </a:r>
            <a:r>
              <a:rPr lang="en-US" b="1" cap="none" dirty="0"/>
              <a:t>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939498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AC3C5-E83A-B44F-DA8E-F2EBF668A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POINT-POINT PEMBAHASAN APBKAL OLEH BAMUSKAL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82B34-8D05-6093-5FD7-95246F05DE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KESESUAIAN KEGIATAN DI APBKAL DENGAN RPJMKAL DAN RKPKAL</a:t>
            </a:r>
          </a:p>
          <a:p>
            <a:r>
              <a:rPr lang="en-US" dirty="0"/>
              <a:t>KESESUAIAN PENDAPATAN KALURAHAN DENGAN DASAR PENGANGGARANNYA</a:t>
            </a:r>
          </a:p>
          <a:p>
            <a:r>
              <a:rPr lang="en-US" dirty="0"/>
              <a:t>KESESUAIAN BELANJA DENGAN KEBIJAKAN PRIORITAS BELANJA PEMERINTAH KALURAHAN</a:t>
            </a:r>
          </a:p>
          <a:p>
            <a:r>
              <a:rPr lang="en-US" dirty="0"/>
              <a:t>KESESUAIAN PEMBIAYAAN DENGAN RENCANA PEMBIAYAAN PEMERINTAH KALURAHAN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102547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261" y="188641"/>
            <a:ext cx="8704184" cy="644374"/>
          </a:xfrm>
        </p:spPr>
        <p:txBody>
          <a:bodyPr>
            <a:normAutofit fontScale="90000"/>
          </a:bodyPr>
          <a:lstStyle/>
          <a:p>
            <a:r>
              <a:rPr lang="id-ID" sz="2800" b="1" dirty="0">
                <a:latin typeface="AR BLANCA" panose="02000000000000000000" pitchFamily="2" charset="0"/>
              </a:rPr>
              <a:t>Tahapan Penyusunan Perubahan APBKal T.A. 202</a:t>
            </a:r>
            <a:r>
              <a:rPr lang="en-US" sz="2800" b="1" dirty="0">
                <a:latin typeface="AR BLANCA" panose="02000000000000000000" pitchFamily="2" charset="0"/>
              </a:rPr>
              <a:t>6</a:t>
            </a:r>
            <a:endParaRPr lang="id-ID" sz="2800" b="1" dirty="0">
              <a:latin typeface="AR BLANCA" panose="02000000000000000000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70564"/>
              </p:ext>
            </p:extLst>
          </p:nvPr>
        </p:nvGraphicFramePr>
        <p:xfrm>
          <a:off x="542925" y="985720"/>
          <a:ext cx="11106148" cy="53198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90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0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5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No.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9620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URAIAN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WAKTU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77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6096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0045" algn="l"/>
                        </a:tabLs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Penyampaian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spc="-5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Rancangan</a:t>
                      </a:r>
                      <a:r>
                        <a:rPr lang="en-US" sz="2000" b="1" spc="-5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Perubahan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APBKalurahan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oleh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Carik 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oordinator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PPK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)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kepada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Lurah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12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Paling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lambat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minggu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pertama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bulan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Agustus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2.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6096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0045" algn="l"/>
                        </a:tabLs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Penyampaian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spc="-5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Rancangan</a:t>
                      </a:r>
                      <a:r>
                        <a:rPr lang="en-US" sz="2000" b="1" spc="-5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Peraturan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kalurahan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tentang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Perubahan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APBKalurahan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kepada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B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amuskal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Paling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lambat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minggu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kedua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bulan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Agustus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44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3.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6096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0045" algn="l"/>
                        </a:tabLs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Pengambilan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kesepakatan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bersama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B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amuskal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Lurah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R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Paling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lambat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minggu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pertama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bulan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September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44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4.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R="6096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0045" algn="l"/>
                        </a:tabLs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Evaluasi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Panewu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R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Paling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lambat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minggu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kedua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bulan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September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44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5.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96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0045" algn="l"/>
                        </a:tabLs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Penetapan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id-ID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Peraturan Kalurahan tentang Perubahan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APBKalurahan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Paling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lambat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minggu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keempat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bulan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September</a:t>
                      </a:r>
                      <a:endParaRPr lang="id-ID" sz="20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45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72B74-3742-0ACD-CC04-4EB9CAD2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74418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/>
              <a:t>Pengawasan</a:t>
            </a:r>
            <a:r>
              <a:rPr lang="en-US" sz="4400" b="1" dirty="0"/>
              <a:t> </a:t>
            </a:r>
            <a:r>
              <a:rPr lang="en-US" sz="4400" b="1" dirty="0" err="1"/>
              <a:t>pengelolaan</a:t>
            </a:r>
            <a:r>
              <a:rPr lang="en-US" sz="4400" b="1" dirty="0"/>
              <a:t> </a:t>
            </a:r>
            <a:r>
              <a:rPr lang="en-US" sz="4400" b="1" dirty="0" err="1"/>
              <a:t>keuangan</a:t>
            </a:r>
            <a:r>
              <a:rPr lang="en-US" sz="4400" b="1" dirty="0"/>
              <a:t> </a:t>
            </a:r>
            <a:r>
              <a:rPr lang="en-US" sz="4400" b="1" dirty="0" err="1"/>
              <a:t>kalurahan</a:t>
            </a:r>
            <a:br>
              <a:rPr lang="en-US" sz="4400" b="1" dirty="0"/>
            </a:br>
            <a:r>
              <a:rPr lang="en-US" sz="4400" b="1" dirty="0"/>
              <a:t>(PERMENDAGRI 73 TAHUN 2020)</a:t>
            </a:r>
            <a:endParaRPr lang="id-ID" sz="4400" b="1" dirty="0"/>
          </a:p>
        </p:txBody>
      </p:sp>
    </p:spTree>
    <p:extLst>
      <p:ext uri="{BB962C8B-B14F-4D97-AF65-F5344CB8AC3E}">
        <p14:creationId xmlns:p14="http://schemas.microsoft.com/office/powerpoint/2010/main" val="24798518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115" y="90156"/>
            <a:ext cx="11037046" cy="1371967"/>
          </a:xfrm>
        </p:spPr>
        <p:txBody>
          <a:bodyPr/>
          <a:lstStyle/>
          <a:p>
            <a:pPr marL="569913" indent="-569913"/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pengawasan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Lurah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115" y="1362075"/>
            <a:ext cx="11154444" cy="522791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 err="1"/>
              <a:t>Bamuskal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Lurah</a:t>
            </a:r>
            <a:r>
              <a:rPr lang="en-US" sz="2800" dirty="0"/>
              <a:t>.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:</a:t>
            </a:r>
          </a:p>
          <a:p>
            <a:pPr marL="2667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a.	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 (</a:t>
            </a:r>
            <a:r>
              <a:rPr lang="en-US" sz="2800" dirty="0" err="1"/>
              <a:t>RPJMKal</a:t>
            </a:r>
            <a:r>
              <a:rPr lang="en-US" sz="2800" dirty="0"/>
              <a:t>, </a:t>
            </a:r>
            <a:r>
              <a:rPr lang="en-US" sz="2800" dirty="0" err="1"/>
              <a:t>RKPKal</a:t>
            </a:r>
            <a:r>
              <a:rPr lang="en-US" sz="2800" dirty="0"/>
              <a:t>, </a:t>
            </a:r>
            <a:r>
              <a:rPr lang="en-US" sz="2800" dirty="0" err="1"/>
              <a:t>APBKal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 err="1"/>
              <a:t>Sumber</a:t>
            </a:r>
            <a:r>
              <a:rPr lang="en-US" sz="2800" i="1" dirty="0"/>
              <a:t> </a:t>
            </a:r>
            <a:r>
              <a:rPr lang="en-US" sz="2800" i="1" dirty="0" err="1"/>
              <a:t>Pendapatan</a:t>
            </a:r>
            <a:r>
              <a:rPr lang="en-US" sz="2800" i="1" dirty="0"/>
              <a:t> </a:t>
            </a:r>
            <a:r>
              <a:rPr lang="en-US" sz="2800" i="1" dirty="0" err="1"/>
              <a:t>Kalurahan</a:t>
            </a:r>
            <a:r>
              <a:rPr lang="en-US" sz="2800" dirty="0"/>
              <a:t>);</a:t>
            </a:r>
          </a:p>
          <a:p>
            <a:pPr marL="2667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b.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(</a:t>
            </a:r>
            <a:r>
              <a:rPr lang="en-US" sz="2800" dirty="0" err="1"/>
              <a:t>Perbup</a:t>
            </a:r>
            <a:r>
              <a:rPr lang="en-US" sz="2800" dirty="0"/>
              <a:t> PBJ, </a:t>
            </a:r>
            <a:r>
              <a:rPr lang="en-US" sz="2800" dirty="0" err="1"/>
              <a:t>salinan</a:t>
            </a:r>
            <a:r>
              <a:rPr lang="en-US" sz="2800" dirty="0"/>
              <a:t> SK PPKK, TPK </a:t>
            </a:r>
            <a:r>
              <a:rPr lang="en-US" sz="2800" dirty="0" err="1"/>
              <a:t>dll</a:t>
            </a:r>
            <a:r>
              <a:rPr lang="en-US" sz="2800" dirty="0"/>
              <a:t>) ; </a:t>
            </a:r>
          </a:p>
          <a:p>
            <a:pPr marL="2667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c. </a:t>
            </a:r>
            <a:r>
              <a:rPr lang="en-US" sz="2800" dirty="0" err="1"/>
              <a:t>Pelaporan</a:t>
            </a:r>
            <a:r>
              <a:rPr lang="en-US" sz="2800" dirty="0"/>
              <a:t> </a:t>
            </a:r>
            <a:r>
              <a:rPr lang="en-US" sz="2800" dirty="0" err="1"/>
              <a:t>penyelenggaraan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; </a:t>
            </a:r>
            <a:r>
              <a:rPr lang="en-US" sz="2800" dirty="0" err="1"/>
              <a:t>dan</a:t>
            </a:r>
            <a:endParaRPr lang="en-US" sz="2800" dirty="0"/>
          </a:p>
          <a:p>
            <a:pPr marL="2667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d. </a:t>
            </a:r>
            <a:r>
              <a:rPr lang="en-US" sz="2800" dirty="0" err="1"/>
              <a:t>capaian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RPJM </a:t>
            </a:r>
            <a:r>
              <a:rPr lang="en-US" sz="2800" dirty="0" err="1"/>
              <a:t>Kal</a:t>
            </a:r>
            <a:r>
              <a:rPr lang="en-US" sz="2800" dirty="0"/>
              <a:t>, RKP </a:t>
            </a:r>
            <a:r>
              <a:rPr lang="en-US" sz="2800" dirty="0" err="1"/>
              <a:t>Kal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APB </a:t>
            </a:r>
            <a:r>
              <a:rPr lang="en-US" sz="2800" dirty="0" err="1"/>
              <a:t>Kal</a:t>
            </a:r>
            <a:r>
              <a:rPr lang="en-US" sz="2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Bamuskal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,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pelaporan</a:t>
            </a:r>
            <a:r>
              <a:rPr lang="en-US" sz="2800" dirty="0"/>
              <a:t> </a:t>
            </a:r>
            <a:r>
              <a:rPr lang="en-US" sz="2800" dirty="0" err="1"/>
              <a:t>penyelenggaraan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monitoring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evaluasi</a:t>
            </a:r>
            <a:r>
              <a:rPr lang="en-US" sz="28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Lurah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Bamuskal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780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9C29E-F9F1-9081-42D4-7EDF82152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47700"/>
          </a:xfrm>
        </p:spPr>
        <p:txBody>
          <a:bodyPr>
            <a:normAutofit/>
          </a:bodyPr>
          <a:lstStyle/>
          <a:p>
            <a:r>
              <a:rPr lang="en-US" b="1" dirty="0" err="1"/>
              <a:t>Materi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0D3B7-8D18-BCBB-0EA4-70E8E4DD80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95450"/>
            <a:ext cx="10363826" cy="4095749"/>
          </a:xfrm>
        </p:spPr>
        <p:txBody>
          <a:bodyPr>
            <a:normAutofit/>
          </a:bodyPr>
          <a:lstStyle/>
          <a:p>
            <a:r>
              <a:rPr lang="en-US" sz="3200" dirty="0" err="1"/>
              <a:t>Struktur</a:t>
            </a:r>
            <a:r>
              <a:rPr lang="en-US" sz="3200" dirty="0"/>
              <a:t> </a:t>
            </a:r>
            <a:r>
              <a:rPr lang="en-US" sz="3200" dirty="0" err="1"/>
              <a:t>APBKal</a:t>
            </a:r>
            <a:endParaRPr lang="en-US" sz="3200" dirty="0"/>
          </a:p>
          <a:p>
            <a:r>
              <a:rPr lang="en-US" sz="3200" dirty="0" err="1"/>
              <a:t>Penyusunan</a:t>
            </a:r>
            <a:r>
              <a:rPr lang="en-US" sz="3200" dirty="0"/>
              <a:t> </a:t>
            </a:r>
            <a:r>
              <a:rPr lang="en-US" sz="3200" dirty="0" err="1"/>
              <a:t>APBKal</a:t>
            </a:r>
            <a:r>
              <a:rPr lang="en-US" sz="3200" dirty="0"/>
              <a:t> dan </a:t>
            </a:r>
            <a:r>
              <a:rPr lang="en-US" sz="3200" dirty="0" err="1"/>
              <a:t>Perubahannya</a:t>
            </a:r>
            <a:endParaRPr lang="en-US" sz="3200" dirty="0"/>
          </a:p>
          <a:p>
            <a:r>
              <a:rPr lang="en-US" sz="3200" dirty="0" err="1"/>
              <a:t>Pengawasan</a:t>
            </a:r>
            <a:r>
              <a:rPr lang="en-US" sz="3200" dirty="0"/>
              <a:t> Kinerja Lurah oleh </a:t>
            </a:r>
            <a:r>
              <a:rPr lang="en-US" sz="3200" dirty="0" err="1"/>
              <a:t>Bamuskal</a:t>
            </a:r>
            <a:endParaRPr lang="en-US" sz="3200" dirty="0"/>
          </a:p>
          <a:p>
            <a:r>
              <a:rPr lang="en-US" sz="3200" dirty="0" err="1"/>
              <a:t>Penyusunan</a:t>
            </a:r>
            <a:r>
              <a:rPr lang="en-US" sz="3200" dirty="0"/>
              <a:t> </a:t>
            </a:r>
            <a:r>
              <a:rPr lang="en-US" sz="3200" dirty="0" err="1"/>
              <a:t>Laporan</a:t>
            </a:r>
            <a:r>
              <a:rPr lang="en-US" sz="3200" dirty="0"/>
              <a:t> Kinerja </a:t>
            </a:r>
            <a:r>
              <a:rPr lang="en-US" sz="3200" dirty="0" err="1"/>
              <a:t>Bamuskal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486604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91FF6-BAA8-B182-0278-F9E73E510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85207-2586-E8E6-6D6E-23D0B1684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510" y="156831"/>
            <a:ext cx="10508085" cy="1371967"/>
          </a:xfrm>
        </p:spPr>
        <p:txBody>
          <a:bodyPr/>
          <a:lstStyle/>
          <a:p>
            <a:pPr marL="569913" indent="-569913"/>
            <a:r>
              <a:rPr lang="en-US" b="1" dirty="0"/>
              <a:t>BIDANG </a:t>
            </a:r>
            <a:r>
              <a:rPr lang="en-US" b="1" dirty="0" err="1"/>
              <a:t>pengawasan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Lurah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A1158-37C9-D0EE-DCF9-31E514A3A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511" y="1323975"/>
            <a:ext cx="11037047" cy="528177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dirty="0" err="1"/>
              <a:t>Pengawasan</a:t>
            </a:r>
            <a:r>
              <a:rPr lang="en-US" sz="3000" dirty="0"/>
              <a:t> Kinerja Lurah </a:t>
            </a:r>
            <a:r>
              <a:rPr lang="en-US" sz="3000" dirty="0" err="1"/>
              <a:t>terdiri</a:t>
            </a:r>
            <a:r>
              <a:rPr lang="en-US" sz="3000" dirty="0"/>
              <a:t>: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3000" dirty="0" err="1"/>
              <a:t>pengawasan</a:t>
            </a:r>
            <a:r>
              <a:rPr lang="en-US" sz="3000" dirty="0"/>
              <a:t> </a:t>
            </a:r>
            <a:r>
              <a:rPr lang="en-US" sz="3000" dirty="0" err="1"/>
              <a:t>kegiatan</a:t>
            </a:r>
            <a:r>
              <a:rPr lang="en-US" sz="3000" dirty="0"/>
              <a:t> </a:t>
            </a:r>
            <a:r>
              <a:rPr lang="en-US" sz="3000" dirty="0" err="1"/>
              <a:t>penyusunan</a:t>
            </a:r>
            <a:r>
              <a:rPr lang="en-US" sz="3000" dirty="0"/>
              <a:t> RPJM </a:t>
            </a:r>
            <a:r>
              <a:rPr lang="en-US" sz="3000" dirty="0" err="1"/>
              <a:t>Kalurahan</a:t>
            </a:r>
            <a:r>
              <a:rPr lang="en-US" sz="3000" dirty="0"/>
              <a:t> (6 </a:t>
            </a:r>
            <a:r>
              <a:rPr lang="en-US" sz="3000" dirty="0" err="1"/>
              <a:t>thnan</a:t>
            </a:r>
            <a:r>
              <a:rPr lang="en-US" sz="3000" dirty="0"/>
              <a:t>);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3000" dirty="0" err="1"/>
              <a:t>pengawasan</a:t>
            </a:r>
            <a:r>
              <a:rPr lang="en-US" sz="3000" dirty="0"/>
              <a:t> </a:t>
            </a:r>
            <a:r>
              <a:rPr lang="en-US" sz="3000" dirty="0" err="1"/>
              <a:t>kegiatan</a:t>
            </a:r>
            <a:r>
              <a:rPr lang="en-US" sz="3000" dirty="0"/>
              <a:t> </a:t>
            </a:r>
            <a:r>
              <a:rPr lang="en-US" sz="3000" dirty="0" err="1"/>
              <a:t>penyusunan</a:t>
            </a:r>
            <a:r>
              <a:rPr lang="en-US" sz="3000" dirty="0"/>
              <a:t> RKP </a:t>
            </a:r>
            <a:r>
              <a:rPr lang="en-US" sz="3000" dirty="0" err="1"/>
              <a:t>Kalurahan</a:t>
            </a:r>
            <a:r>
              <a:rPr lang="en-US" sz="3000" dirty="0"/>
              <a:t> (Juni-Sept)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3000" dirty="0" err="1"/>
              <a:t>pengawasan</a:t>
            </a:r>
            <a:r>
              <a:rPr lang="en-US" sz="3000" dirty="0"/>
              <a:t> </a:t>
            </a:r>
            <a:r>
              <a:rPr lang="en-US" sz="3000" dirty="0" err="1"/>
              <a:t>kegiatan</a:t>
            </a:r>
            <a:r>
              <a:rPr lang="en-US" sz="3000" dirty="0"/>
              <a:t> </a:t>
            </a:r>
            <a:r>
              <a:rPr lang="en-US" sz="3000" dirty="0" err="1"/>
              <a:t>penyusunan</a:t>
            </a:r>
            <a:r>
              <a:rPr lang="en-US" sz="3000" dirty="0"/>
              <a:t> RAPB </a:t>
            </a:r>
            <a:r>
              <a:rPr lang="en-US" sz="3000" dirty="0" err="1"/>
              <a:t>Kalurahan</a:t>
            </a:r>
            <a:r>
              <a:rPr lang="en-US" sz="3000" dirty="0"/>
              <a:t> (</a:t>
            </a:r>
            <a:r>
              <a:rPr lang="en-US" sz="3000" dirty="0" err="1"/>
              <a:t>Okt</a:t>
            </a:r>
            <a:r>
              <a:rPr lang="en-US" sz="3000" dirty="0"/>
              <a:t>-Des)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3000" dirty="0" err="1"/>
              <a:t>pengawasan</a:t>
            </a:r>
            <a:r>
              <a:rPr lang="en-US" sz="3000" dirty="0"/>
              <a:t> </a:t>
            </a:r>
            <a:r>
              <a:rPr lang="en-US" sz="3000" dirty="0" err="1"/>
              <a:t>kegiatan</a:t>
            </a:r>
            <a:r>
              <a:rPr lang="en-US" sz="3000" dirty="0"/>
              <a:t> </a:t>
            </a:r>
            <a:r>
              <a:rPr lang="en-US" sz="3000" dirty="0" err="1"/>
              <a:t>pelaksanaan</a:t>
            </a:r>
            <a:r>
              <a:rPr lang="en-US" sz="3000" dirty="0"/>
              <a:t> APB </a:t>
            </a:r>
            <a:r>
              <a:rPr lang="en-US" sz="3000" dirty="0" err="1"/>
              <a:t>Kalurahan</a:t>
            </a:r>
            <a:r>
              <a:rPr lang="en-US" sz="3000" dirty="0"/>
              <a:t> (Jan-Des)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3000" dirty="0" err="1"/>
              <a:t>pengawasan</a:t>
            </a:r>
            <a:r>
              <a:rPr lang="en-US" sz="3000" dirty="0"/>
              <a:t> </a:t>
            </a:r>
            <a:r>
              <a:rPr lang="en-US" sz="3000" dirty="0" err="1"/>
              <a:t>kegiatan</a:t>
            </a:r>
            <a:r>
              <a:rPr lang="en-US" sz="3000" dirty="0"/>
              <a:t> </a:t>
            </a:r>
            <a:r>
              <a:rPr lang="en-US" sz="3000" dirty="0" err="1"/>
              <a:t>pelaporan</a:t>
            </a:r>
            <a:r>
              <a:rPr lang="en-US" sz="3000" dirty="0"/>
              <a:t> Lurah (Jan-Maret)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3000" dirty="0" err="1"/>
              <a:t>pengawasan</a:t>
            </a:r>
            <a:r>
              <a:rPr lang="en-US" sz="3000" dirty="0"/>
              <a:t> </a:t>
            </a:r>
            <a:r>
              <a:rPr lang="en-US" sz="3000" dirty="0" err="1"/>
              <a:t>kegiatan</a:t>
            </a:r>
            <a:r>
              <a:rPr lang="en-US" sz="3000" dirty="0"/>
              <a:t> </a:t>
            </a:r>
            <a:r>
              <a:rPr lang="en-US" sz="3000" dirty="0" err="1"/>
              <a:t>perencanaan</a:t>
            </a:r>
            <a:r>
              <a:rPr lang="en-US" sz="3000" dirty="0"/>
              <a:t> </a:t>
            </a:r>
            <a:r>
              <a:rPr lang="en-US" sz="3000" dirty="0" err="1"/>
              <a:t>sumber-sumber</a:t>
            </a:r>
            <a:r>
              <a:rPr lang="en-US" sz="3000" dirty="0"/>
              <a:t> </a:t>
            </a:r>
            <a:r>
              <a:rPr lang="en-US" sz="3000" dirty="0" err="1"/>
              <a:t>pendapatan</a:t>
            </a:r>
            <a:r>
              <a:rPr lang="en-US" sz="3000" dirty="0"/>
              <a:t> </a:t>
            </a:r>
            <a:r>
              <a:rPr lang="en-US" sz="3000" dirty="0" err="1"/>
              <a:t>Kalurahan</a:t>
            </a:r>
            <a:r>
              <a:rPr lang="en-US" sz="3000" dirty="0"/>
              <a:t> (1 </a:t>
            </a:r>
            <a:r>
              <a:rPr lang="en-US" sz="3000" dirty="0" err="1"/>
              <a:t>tahun</a:t>
            </a:r>
            <a:r>
              <a:rPr lang="en-US" sz="3000" dirty="0"/>
              <a:t> </a:t>
            </a:r>
            <a:r>
              <a:rPr lang="en-US" sz="3000" dirty="0" err="1"/>
              <a:t>sekali</a:t>
            </a:r>
            <a:r>
              <a:rPr lang="en-US" sz="3000" dirty="0"/>
              <a:t>, </a:t>
            </a:r>
            <a:r>
              <a:rPr lang="en-US" sz="3000" dirty="0" err="1"/>
              <a:t>sebelum</a:t>
            </a:r>
            <a:r>
              <a:rPr lang="en-US" sz="3000" dirty="0"/>
              <a:t> APB Kal).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3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dirty="0" err="1"/>
              <a:t>Setiap</a:t>
            </a:r>
            <a:r>
              <a:rPr lang="en-US" sz="3000" dirty="0"/>
              <a:t> </a:t>
            </a:r>
            <a:r>
              <a:rPr lang="en-US" sz="3000" dirty="0" err="1"/>
              <a:t>hasil</a:t>
            </a:r>
            <a:r>
              <a:rPr lang="en-US" sz="3000" dirty="0"/>
              <a:t> </a:t>
            </a:r>
            <a:r>
              <a:rPr lang="en-US" sz="3000" dirty="0" err="1"/>
              <a:t>pengawasan</a:t>
            </a:r>
            <a:r>
              <a:rPr lang="en-US" sz="3000" dirty="0"/>
              <a:t>, </a:t>
            </a:r>
            <a:r>
              <a:rPr lang="en-US" sz="3000" dirty="0" err="1"/>
              <a:t>dilaporkan</a:t>
            </a:r>
            <a:r>
              <a:rPr lang="en-US" sz="3000" dirty="0"/>
              <a:t> </a:t>
            </a:r>
            <a:r>
              <a:rPr lang="en-US" sz="3000" dirty="0" err="1"/>
              <a:t>kepada</a:t>
            </a:r>
            <a:r>
              <a:rPr lang="en-US" sz="3000" dirty="0"/>
              <a:t> </a:t>
            </a:r>
            <a:r>
              <a:rPr lang="en-US" sz="3000" dirty="0" err="1"/>
              <a:t>Bupati</a:t>
            </a:r>
            <a:r>
              <a:rPr lang="en-US" sz="3000" dirty="0"/>
              <a:t> </a:t>
            </a:r>
            <a:r>
              <a:rPr lang="en-US" sz="3000" dirty="0" err="1"/>
              <a:t>melalui</a:t>
            </a:r>
            <a:r>
              <a:rPr lang="en-US" sz="3000" dirty="0"/>
              <a:t> </a:t>
            </a:r>
            <a:r>
              <a:rPr lang="en-US" sz="3000" dirty="0" err="1"/>
              <a:t>Panewu</a:t>
            </a:r>
            <a:r>
              <a:rPr lang="en-US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95570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550" y="614032"/>
            <a:ext cx="11037046" cy="995694"/>
          </a:xfrm>
        </p:spPr>
        <p:txBody>
          <a:bodyPr/>
          <a:lstStyle/>
          <a:p>
            <a:pPr marL="569913" indent="-569913"/>
            <a:r>
              <a:rPr lang="en-US" b="1" dirty="0" err="1"/>
              <a:t>Tahapan</a:t>
            </a:r>
            <a:r>
              <a:rPr lang="en-US" b="1" dirty="0"/>
              <a:t> </a:t>
            </a:r>
            <a:r>
              <a:rPr lang="en-US" b="1" dirty="0" err="1"/>
              <a:t>pengawasan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Lurah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49" y="1609726"/>
            <a:ext cx="11140309" cy="499602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800" dirty="0"/>
              <a:t>1. 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Persiapan</a:t>
            </a:r>
            <a:r>
              <a:rPr lang="en-US" sz="2800" dirty="0"/>
              <a:t> :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a. </a:t>
            </a:r>
            <a:r>
              <a:rPr lang="en-US" sz="2800" dirty="0" err="1"/>
              <a:t>pembentukan</a:t>
            </a:r>
            <a:r>
              <a:rPr lang="en-US" sz="2800" dirty="0"/>
              <a:t> </a:t>
            </a:r>
            <a:r>
              <a:rPr lang="en-US" sz="2800" dirty="0">
                <a:hlinkClick r:id="rId2" action="ppaction://hlinkfile"/>
              </a:rPr>
              <a:t>Tim</a:t>
            </a:r>
            <a:r>
              <a:rPr lang="en-US" sz="2800" dirty="0"/>
              <a:t>;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b. </a:t>
            </a:r>
            <a:r>
              <a:rPr lang="en-US" sz="2800" dirty="0" err="1"/>
              <a:t>pembagian</a:t>
            </a:r>
            <a:r>
              <a:rPr lang="en-US" sz="2800" dirty="0"/>
              <a:t> </a:t>
            </a:r>
            <a:r>
              <a:rPr lang="en-US" sz="2800" dirty="0" err="1"/>
              <a:t>tugas</a:t>
            </a:r>
            <a:r>
              <a:rPr lang="en-US" sz="2800" dirty="0"/>
              <a:t>;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c. </a:t>
            </a:r>
            <a:r>
              <a:rPr lang="en-US" sz="2800" dirty="0" err="1"/>
              <a:t>pemahaman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/ </a:t>
            </a: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;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d. </a:t>
            </a:r>
            <a:r>
              <a:rPr lang="en-US" sz="2800" dirty="0" err="1"/>
              <a:t>pemahaman</a:t>
            </a:r>
            <a:r>
              <a:rPr lang="en-US" sz="2800" dirty="0"/>
              <a:t> </a:t>
            </a:r>
            <a:r>
              <a:rPr lang="en-US" sz="2800" dirty="0" err="1"/>
              <a:t>regulasi</a:t>
            </a:r>
            <a:r>
              <a:rPr lang="en-US" sz="2800" dirty="0"/>
              <a:t> </a:t>
            </a:r>
            <a:r>
              <a:rPr lang="en-US" sz="2800" dirty="0" err="1"/>
              <a:t>terkait</a:t>
            </a:r>
            <a:r>
              <a:rPr lang="en-US" sz="2800" dirty="0"/>
              <a:t>;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e.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daftar</a:t>
            </a:r>
            <a:r>
              <a:rPr lang="en-US" sz="2800" dirty="0"/>
              <a:t> </a:t>
            </a:r>
            <a:r>
              <a:rPr lang="en-US" sz="2800" dirty="0" err="1"/>
              <a:t>dokumen</a:t>
            </a:r>
            <a:r>
              <a:rPr lang="en-US" sz="2800" dirty="0"/>
              <a:t> yang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disiapkan</a:t>
            </a:r>
            <a:r>
              <a:rPr lang="en-US" sz="2800" dirty="0"/>
              <a:t>;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f.  </a:t>
            </a:r>
            <a:r>
              <a:rPr lang="en-US" sz="2800" dirty="0" err="1"/>
              <a:t>menetapkan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;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g. </a:t>
            </a:r>
            <a:r>
              <a:rPr lang="en-US" sz="2800" dirty="0" err="1"/>
              <a:t>menyampaikan</a:t>
            </a:r>
            <a:r>
              <a:rPr lang="en-US" sz="2800" dirty="0"/>
              <a:t> </a:t>
            </a:r>
            <a:r>
              <a:rPr lang="en-US" sz="2800" dirty="0" err="1"/>
              <a:t>pemberitahuan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Lurah</a:t>
            </a:r>
            <a:r>
              <a:rPr lang="en-US" sz="2800" dirty="0"/>
              <a:t> : </a:t>
            </a:r>
            <a:r>
              <a:rPr lang="en-US" sz="2800" dirty="0" err="1"/>
              <a:t>waktu</a:t>
            </a:r>
            <a:r>
              <a:rPr lang="en-US" sz="2800" dirty="0"/>
              <a:t>,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lingkup</a:t>
            </a:r>
            <a:r>
              <a:rPr lang="en-US" sz="2800" dirty="0"/>
              <a:t>, </a:t>
            </a:r>
            <a:r>
              <a:rPr lang="en-US" sz="2800" dirty="0" err="1"/>
              <a:t>dll</a:t>
            </a:r>
            <a:endParaRPr lang="en-US" sz="2800" dirty="0"/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en-US" sz="2800" dirty="0"/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6969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099" y="109206"/>
            <a:ext cx="10297021" cy="1371967"/>
          </a:xfrm>
        </p:spPr>
        <p:txBody>
          <a:bodyPr/>
          <a:lstStyle/>
          <a:p>
            <a:pPr marL="569913" indent="-569913"/>
            <a:r>
              <a:rPr lang="en-US" b="1" dirty="0"/>
              <a:t>TAHAPAN </a:t>
            </a:r>
            <a:r>
              <a:rPr lang="en-US" b="1" dirty="0" err="1"/>
              <a:t>pengawasan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Lurah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513" y="1276350"/>
            <a:ext cx="11037046" cy="532940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800" dirty="0"/>
              <a:t>2.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: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a.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monitoring; dan </a:t>
            </a:r>
          </a:p>
          <a:p>
            <a:pPr marL="361950" indent="0" algn="just">
              <a:spcBef>
                <a:spcPts val="0"/>
              </a:spcBef>
              <a:buNone/>
            </a:pPr>
            <a:r>
              <a:rPr lang="en-US" sz="2800" dirty="0"/>
              <a:t>b.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evaluasi</a:t>
            </a:r>
            <a:r>
              <a:rPr lang="en-US" sz="2800" dirty="0"/>
              <a:t>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800" dirty="0"/>
              <a:t>3. 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Umpan</a:t>
            </a:r>
            <a:r>
              <a:rPr lang="en-US" sz="2800" dirty="0"/>
              <a:t> </a:t>
            </a:r>
            <a:r>
              <a:rPr lang="en-US" sz="2800" dirty="0" err="1"/>
              <a:t>balik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: </a:t>
            </a:r>
          </a:p>
          <a:p>
            <a:pPr marL="447675" indent="0">
              <a:spcBef>
                <a:spcPts val="0"/>
              </a:spcBef>
              <a:buNone/>
            </a:pPr>
            <a:r>
              <a:rPr lang="en-US" sz="2800" dirty="0" err="1"/>
              <a:t>disampaikan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rapat</a:t>
            </a:r>
            <a:r>
              <a:rPr lang="en-US" sz="2800" dirty="0"/>
              <a:t> </a:t>
            </a:r>
            <a:r>
              <a:rPr lang="en-US" sz="2800" dirty="0" err="1"/>
              <a:t>Bamuskal</a:t>
            </a:r>
            <a:r>
              <a:rPr lang="en-US" sz="2800" dirty="0"/>
              <a:t> </a:t>
            </a:r>
            <a:r>
              <a:rPr lang="en-US" sz="2800" dirty="0" err="1"/>
              <a:t>menghadirkan</a:t>
            </a:r>
            <a:r>
              <a:rPr lang="en-US" sz="2800" dirty="0"/>
              <a:t> Lurah </a:t>
            </a:r>
          </a:p>
          <a:p>
            <a:pPr marL="447675" indent="0">
              <a:spcBef>
                <a:spcPts val="0"/>
              </a:spcBef>
              <a:buNone/>
            </a:pPr>
            <a:r>
              <a:rPr lang="en-US" sz="2800" dirty="0"/>
              <a:t>(</a:t>
            </a:r>
            <a:r>
              <a:rPr lang="en-US" sz="2800" dirty="0" err="1"/>
              <a:t>dapat</a:t>
            </a:r>
            <a:r>
              <a:rPr lang="en-US" sz="2800" dirty="0"/>
              <a:t>  </a:t>
            </a:r>
            <a:r>
              <a:rPr lang="en-US" sz="2800" dirty="0" err="1"/>
              <a:t>mengikutsertakan</a:t>
            </a:r>
            <a:r>
              <a:rPr lang="en-US" sz="2800" dirty="0"/>
              <a:t> </a:t>
            </a:r>
            <a:r>
              <a:rPr lang="en-US" sz="2800" dirty="0" err="1"/>
              <a:t>Pamong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)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  <a:hlinkClick r:id="rId2" action="ppaction://hlinkfile"/>
              </a:rPr>
              <a:t>laporan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awal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hasil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pengawasan</a:t>
            </a: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4.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 err="1">
                <a:sym typeface="Wingdings" panose="05000000000000000000" pitchFamily="2" charset="2"/>
              </a:rPr>
              <a:t>laporan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akhir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hasil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pengawasan</a:t>
            </a:r>
            <a:r>
              <a:rPr lang="en-US" sz="2800" dirty="0">
                <a:sym typeface="Wingdings" panose="05000000000000000000" pitchFamily="2" charset="2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sym typeface="Wingdings" panose="05000000000000000000" pitchFamily="2" charset="2"/>
              </a:rPr>
              <a:t>     </a:t>
            </a:r>
            <a:r>
              <a:rPr lang="en-US" sz="2800" dirty="0" err="1">
                <a:sym typeface="Wingdings" panose="05000000000000000000" pitchFamily="2" charset="2"/>
              </a:rPr>
              <a:t>dilaporkan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kepada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Bupati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melalui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Panewu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  <a:endParaRPr lang="en-US" sz="2800" dirty="0"/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1129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074" y="156832"/>
            <a:ext cx="10106521" cy="843294"/>
          </a:xfrm>
        </p:spPr>
        <p:txBody>
          <a:bodyPr/>
          <a:lstStyle/>
          <a:p>
            <a:pPr marL="569913" indent="-569913"/>
            <a:r>
              <a:rPr lang="en-US" b="1" dirty="0"/>
              <a:t>KERTAS KERJA </a:t>
            </a:r>
            <a:r>
              <a:rPr lang="en-US" b="1" dirty="0" err="1"/>
              <a:t>pengawasan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Lurah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1" y="1371600"/>
            <a:ext cx="11131768" cy="505317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>
                <a:hlinkClick r:id="rId2" action="ppaction://hlinkfile"/>
              </a:rPr>
              <a:t>RPJM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 (6 </a:t>
            </a:r>
            <a:r>
              <a:rPr lang="en-US" sz="2800" dirty="0" err="1"/>
              <a:t>thnan</a:t>
            </a:r>
            <a:r>
              <a:rPr lang="en-US" sz="2800" dirty="0"/>
              <a:t>);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>
                <a:hlinkClick r:id="rId3" action="ppaction://hlinkfile"/>
              </a:rPr>
              <a:t>RKP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 (Juni-Sept)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>
                <a:hlinkClick r:id="rId4" action="ppaction://hlinkfile"/>
              </a:rPr>
              <a:t>RAPB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 (</a:t>
            </a:r>
            <a:r>
              <a:rPr lang="en-US" sz="2800" dirty="0" err="1"/>
              <a:t>Okt</a:t>
            </a:r>
            <a:r>
              <a:rPr lang="en-US" sz="2800" dirty="0"/>
              <a:t>-Des)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>
                <a:hlinkClick r:id="rId5" action="ppaction://hlinkfile"/>
              </a:rPr>
              <a:t>pelaksanaan</a:t>
            </a:r>
            <a:r>
              <a:rPr lang="en-US" sz="2800" dirty="0"/>
              <a:t> APB </a:t>
            </a:r>
            <a:r>
              <a:rPr lang="en-US" sz="2800" dirty="0" err="1"/>
              <a:t>Kalurahan</a:t>
            </a:r>
            <a:r>
              <a:rPr lang="en-US" sz="2800" dirty="0"/>
              <a:t> (Jan-Des)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>
                <a:hlinkClick r:id="rId6" action="ppaction://hlinkfile"/>
              </a:rPr>
              <a:t>pelaporan</a:t>
            </a:r>
            <a:r>
              <a:rPr lang="en-US" sz="2800" dirty="0"/>
              <a:t> </a:t>
            </a:r>
            <a:r>
              <a:rPr lang="en-US" sz="2800" dirty="0" err="1"/>
              <a:t>Lurah</a:t>
            </a:r>
            <a:r>
              <a:rPr lang="en-US" sz="2800" dirty="0"/>
              <a:t> (Jan-</a:t>
            </a:r>
            <a:r>
              <a:rPr lang="en-US" sz="2800" dirty="0" err="1"/>
              <a:t>Maret</a:t>
            </a:r>
            <a:r>
              <a:rPr lang="en-US" sz="2800" dirty="0"/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ClrTx/>
              <a:buSzPct val="100000"/>
              <a:buAutoNum type="arabicPeriod"/>
            </a:pPr>
            <a:r>
              <a:rPr lang="en-US" sz="2800" dirty="0" err="1"/>
              <a:t>Kertas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>
                <a:hlinkClick r:id="rId7" action="ppaction://hlinkfile"/>
              </a:rPr>
              <a:t>sumber-sumber</a:t>
            </a:r>
            <a:r>
              <a:rPr lang="en-US" sz="2800" dirty="0"/>
              <a:t> </a:t>
            </a:r>
            <a:r>
              <a:rPr lang="en-US" sz="2800" dirty="0" err="1"/>
              <a:t>pendapatan</a:t>
            </a:r>
            <a:r>
              <a:rPr lang="en-US" sz="2800" dirty="0"/>
              <a:t> </a:t>
            </a:r>
            <a:r>
              <a:rPr lang="en-US" sz="2800" dirty="0" err="1"/>
              <a:t>Kalurahan</a:t>
            </a:r>
            <a:r>
              <a:rPr lang="en-US" sz="2800" dirty="0"/>
              <a:t> (1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sekali</a:t>
            </a:r>
            <a:r>
              <a:rPr lang="en-US" sz="2800" dirty="0"/>
              <a:t>, </a:t>
            </a:r>
            <a:r>
              <a:rPr lang="en-US" sz="2800" dirty="0" err="1"/>
              <a:t>sebelum</a:t>
            </a:r>
            <a:r>
              <a:rPr lang="en-US" sz="2800" dirty="0"/>
              <a:t> APB Kal).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97497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72B74-3742-0ACD-CC04-4EB9CAD2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74418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LAPORAN KINERJA BAMUSKAL</a:t>
            </a:r>
            <a:br>
              <a:rPr lang="en-US" sz="4400" b="1" dirty="0"/>
            </a:br>
            <a:r>
              <a:rPr lang="en-US" sz="4400" b="1" dirty="0"/>
              <a:t>(PERDA 7 TAHUN 2018)</a:t>
            </a:r>
            <a:endParaRPr lang="id-ID" sz="4400" b="1" dirty="0"/>
          </a:p>
        </p:txBody>
      </p:sp>
    </p:spTree>
    <p:extLst>
      <p:ext uri="{BB962C8B-B14F-4D97-AF65-F5344CB8AC3E}">
        <p14:creationId xmlns:p14="http://schemas.microsoft.com/office/powerpoint/2010/main" val="23766711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AFE6-34E8-8E5E-1606-E241A8CC2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95932"/>
          </a:xfrm>
        </p:spPr>
        <p:txBody>
          <a:bodyPr/>
          <a:lstStyle/>
          <a:p>
            <a:r>
              <a:rPr lang="en-US" b="1" dirty="0"/>
              <a:t>LAPORAN KINERJA BAMUSKAL (Ps. 51)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FBADD-A53E-0D7C-F13C-77560EC815E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1428750"/>
            <a:ext cx="11277599" cy="4362449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BPD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BPD </a:t>
            </a:r>
            <a:r>
              <a:rPr lang="en-ID" dirty="0" err="1"/>
              <a:t>dalam</a:t>
            </a:r>
            <a:r>
              <a:rPr lang="en-ID" dirty="0"/>
              <a:t> 1 (</a:t>
            </a:r>
            <a:r>
              <a:rPr lang="en-ID" dirty="0" err="1"/>
              <a:t>satu</a:t>
            </a:r>
            <a:r>
              <a:rPr lang="en-ID" dirty="0"/>
              <a:t>)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sistematika</a:t>
            </a:r>
            <a:r>
              <a:rPr lang="en-ID" dirty="0"/>
              <a:t> 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D" dirty="0"/>
              <a:t>	a. Dasar Hukum;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D" dirty="0"/>
              <a:t>	b.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; dan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D" dirty="0"/>
              <a:t>	c. </a:t>
            </a:r>
            <a:r>
              <a:rPr lang="en-ID" dirty="0" err="1"/>
              <a:t>Penutup</a:t>
            </a:r>
            <a:r>
              <a:rPr lang="en-ID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3"/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BPD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dilaporkan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Bupati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Camat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disampaikan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dan forum </a:t>
            </a:r>
            <a:r>
              <a:rPr lang="en-ID" dirty="0" err="1"/>
              <a:t>musyawarah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dan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 startAt="3"/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BPD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disampaikan</a:t>
            </a:r>
            <a:r>
              <a:rPr lang="en-ID" dirty="0"/>
              <a:t> paling lama 4 (</a:t>
            </a:r>
            <a:r>
              <a:rPr lang="en-ID" dirty="0" err="1"/>
              <a:t>empat</a:t>
            </a:r>
            <a:r>
              <a:rPr lang="en-ID" dirty="0"/>
              <a:t>)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selesai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561776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FF0EF-4D11-7B70-29E6-249D0230F69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500" y="1485900"/>
            <a:ext cx="10972800" cy="4820257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arenR"/>
            </a:pPr>
            <a:r>
              <a:rPr lang="en-ID" sz="3200" dirty="0" err="1"/>
              <a:t>Laporan</a:t>
            </a:r>
            <a:r>
              <a:rPr lang="en-ID" sz="3200" dirty="0"/>
              <a:t> </a:t>
            </a:r>
            <a:r>
              <a:rPr lang="en-ID" sz="3200" dirty="0" err="1"/>
              <a:t>kinerja</a:t>
            </a:r>
            <a:r>
              <a:rPr lang="en-ID" sz="3200" dirty="0"/>
              <a:t> BPD yang </a:t>
            </a:r>
            <a:r>
              <a:rPr lang="en-ID" sz="3200" dirty="0" err="1"/>
              <a:t>disampaikan</a:t>
            </a:r>
            <a:r>
              <a:rPr lang="en-ID" sz="3200" dirty="0"/>
              <a:t> </a:t>
            </a:r>
            <a:r>
              <a:rPr lang="en-ID" sz="3200" dirty="0" err="1"/>
              <a:t>kepada</a:t>
            </a:r>
            <a:r>
              <a:rPr lang="en-ID" sz="3200" dirty="0"/>
              <a:t> </a:t>
            </a:r>
            <a:r>
              <a:rPr lang="en-ID" sz="3200" dirty="0" err="1"/>
              <a:t>Bupati</a:t>
            </a:r>
            <a:r>
              <a:rPr lang="en-ID" sz="3200" dirty="0"/>
              <a:t> </a:t>
            </a:r>
            <a:r>
              <a:rPr lang="en-ID" sz="3200" dirty="0" err="1"/>
              <a:t>sebagaimana</a:t>
            </a:r>
            <a:r>
              <a:rPr lang="en-ID" sz="3200" dirty="0"/>
              <a:t> </a:t>
            </a:r>
            <a:r>
              <a:rPr lang="en-ID" sz="3200" dirty="0" err="1"/>
              <a:t>dimaksud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Pasal 51 </a:t>
            </a:r>
            <a:r>
              <a:rPr lang="en-ID" sz="3200" dirty="0" err="1"/>
              <a:t>ayat</a:t>
            </a:r>
            <a:r>
              <a:rPr lang="en-ID" sz="3200" dirty="0"/>
              <a:t> (3) </a:t>
            </a:r>
            <a:r>
              <a:rPr lang="en-ID" sz="3200" dirty="0" err="1"/>
              <a:t>digunakan</a:t>
            </a:r>
            <a:r>
              <a:rPr lang="en-ID" sz="3200" dirty="0"/>
              <a:t> </a:t>
            </a:r>
            <a:r>
              <a:rPr lang="en-ID" sz="3200" dirty="0" err="1"/>
              <a:t>Bupati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evaluasi</a:t>
            </a:r>
            <a:r>
              <a:rPr lang="en-ID" sz="3200" dirty="0"/>
              <a:t> </a:t>
            </a:r>
            <a:r>
              <a:rPr lang="en-ID" sz="3200" dirty="0" err="1"/>
              <a:t>kinerja</a:t>
            </a:r>
            <a:r>
              <a:rPr lang="en-ID" sz="3200" dirty="0"/>
              <a:t> BPD </a:t>
            </a:r>
            <a:r>
              <a:rPr lang="en-ID" sz="3200" dirty="0" err="1"/>
              <a:t>serta</a:t>
            </a:r>
            <a:r>
              <a:rPr lang="en-ID" sz="3200" dirty="0"/>
              <a:t> </a:t>
            </a:r>
            <a:r>
              <a:rPr lang="en-ID" sz="3200" dirty="0" err="1"/>
              <a:t>pelaksanaan</a:t>
            </a:r>
            <a:r>
              <a:rPr lang="en-ID" sz="3200" dirty="0"/>
              <a:t> </a:t>
            </a:r>
            <a:r>
              <a:rPr lang="en-ID" sz="3200" dirty="0" err="1"/>
              <a:t>pembinaan</a:t>
            </a:r>
            <a:r>
              <a:rPr lang="en-ID" sz="3200" dirty="0"/>
              <a:t> dan </a:t>
            </a:r>
            <a:r>
              <a:rPr lang="en-ID" sz="3200" dirty="0" err="1"/>
              <a:t>pengawasan</a:t>
            </a:r>
            <a:r>
              <a:rPr lang="en-ID" sz="3200" dirty="0"/>
              <a:t> </a:t>
            </a:r>
            <a:r>
              <a:rPr lang="en-ID" sz="3200" dirty="0" err="1"/>
              <a:t>penyelenggaraan</a:t>
            </a:r>
            <a:r>
              <a:rPr lang="en-ID" sz="3200" dirty="0"/>
              <a:t> </a:t>
            </a:r>
            <a:r>
              <a:rPr lang="en-ID" sz="3200" dirty="0" err="1"/>
              <a:t>Pemerintahan</a:t>
            </a:r>
            <a:r>
              <a:rPr lang="en-ID" sz="3200" dirty="0"/>
              <a:t> </a:t>
            </a:r>
            <a:r>
              <a:rPr lang="en-ID" sz="3200" dirty="0" err="1"/>
              <a:t>Desa</a:t>
            </a:r>
            <a:r>
              <a:rPr lang="en-ID" sz="3200" dirty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ID" sz="3200" dirty="0" err="1"/>
              <a:t>Laporan</a:t>
            </a:r>
            <a:r>
              <a:rPr lang="en-ID" sz="3200" dirty="0"/>
              <a:t> </a:t>
            </a:r>
            <a:r>
              <a:rPr lang="en-ID" sz="3200" dirty="0" err="1"/>
              <a:t>kinerja</a:t>
            </a:r>
            <a:r>
              <a:rPr lang="en-ID" sz="3200" dirty="0"/>
              <a:t> BPD yang </a:t>
            </a:r>
            <a:r>
              <a:rPr lang="en-ID" sz="3200" dirty="0" err="1"/>
              <a:t>disampaikan</a:t>
            </a:r>
            <a:r>
              <a:rPr lang="en-ID" sz="3200" dirty="0"/>
              <a:t> pada forum </a:t>
            </a:r>
            <a:r>
              <a:rPr lang="en-ID" sz="3200" dirty="0" err="1"/>
              <a:t>musyawarah</a:t>
            </a:r>
            <a:r>
              <a:rPr lang="en-ID" sz="3200" dirty="0"/>
              <a:t> </a:t>
            </a:r>
            <a:r>
              <a:rPr lang="en-ID" sz="3200" dirty="0" err="1"/>
              <a:t>Desa</a:t>
            </a:r>
            <a:r>
              <a:rPr lang="en-ID" sz="3200" dirty="0"/>
              <a:t> </a:t>
            </a:r>
            <a:r>
              <a:rPr lang="en-ID" sz="3200" dirty="0" err="1"/>
              <a:t>sebagaimana</a:t>
            </a:r>
            <a:r>
              <a:rPr lang="en-ID" sz="3200" dirty="0"/>
              <a:t> </a:t>
            </a:r>
            <a:r>
              <a:rPr lang="en-ID" sz="3200" dirty="0" err="1"/>
              <a:t>dimaksud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Pasal 51 </a:t>
            </a:r>
            <a:r>
              <a:rPr lang="en-ID" sz="3200" dirty="0" err="1"/>
              <a:t>ayat</a:t>
            </a:r>
            <a:r>
              <a:rPr lang="en-ID" sz="3200" dirty="0"/>
              <a:t> (3) </a:t>
            </a:r>
            <a:r>
              <a:rPr lang="en-ID" sz="3200" dirty="0" err="1"/>
              <a:t>merupakan</a:t>
            </a:r>
            <a:r>
              <a:rPr lang="en-ID" sz="3200" dirty="0"/>
              <a:t> </a:t>
            </a:r>
            <a:r>
              <a:rPr lang="en-ID" sz="3200" dirty="0" err="1"/>
              <a:t>wujud</a:t>
            </a:r>
            <a:r>
              <a:rPr lang="en-ID" sz="3200" dirty="0"/>
              <a:t> </a:t>
            </a:r>
            <a:r>
              <a:rPr lang="en-ID" sz="3200" dirty="0" err="1"/>
              <a:t>pertanggungjawaban</a:t>
            </a:r>
            <a:r>
              <a:rPr lang="en-ID" sz="3200" dirty="0"/>
              <a:t> </a:t>
            </a:r>
            <a:r>
              <a:rPr lang="en-ID" sz="3200" dirty="0" err="1"/>
              <a:t>pelaksanaan</a:t>
            </a:r>
            <a:r>
              <a:rPr lang="en-ID" sz="3200" dirty="0"/>
              <a:t> </a:t>
            </a:r>
            <a:r>
              <a:rPr lang="en-ID" sz="3200" dirty="0" err="1"/>
              <a:t>tugas</a:t>
            </a:r>
            <a:r>
              <a:rPr lang="en-ID" sz="3200" dirty="0"/>
              <a:t> BPD </a:t>
            </a:r>
            <a:r>
              <a:rPr lang="en-ID" sz="3200" dirty="0" err="1"/>
              <a:t>kepada</a:t>
            </a:r>
            <a:r>
              <a:rPr lang="en-ID" sz="3200" dirty="0"/>
              <a:t> </a:t>
            </a:r>
            <a:r>
              <a:rPr lang="en-ID" sz="3200" dirty="0" err="1"/>
              <a:t>masyarakat</a:t>
            </a:r>
            <a:r>
              <a:rPr lang="en-ID" sz="3200" dirty="0"/>
              <a:t> </a:t>
            </a:r>
            <a:r>
              <a:rPr lang="en-ID" sz="3200" dirty="0" err="1"/>
              <a:t>Desa</a:t>
            </a:r>
            <a:r>
              <a:rPr lang="en-ID" sz="3200" dirty="0"/>
              <a:t>.</a:t>
            </a:r>
            <a:endParaRPr lang="id-ID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DB85C0-664D-8CA1-381B-B2D5DF02EE70}"/>
              </a:ext>
            </a:extLst>
          </p:cNvPr>
          <p:cNvSpPr txBox="1">
            <a:spLocks/>
          </p:cNvSpPr>
          <p:nvPr/>
        </p:nvSpPr>
        <p:spPr>
          <a:xfrm>
            <a:off x="1141413" y="618518"/>
            <a:ext cx="9905998" cy="695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LAPORAN KINERJA BAMUSKAL (Ps. 52)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621514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86FA-7301-2DB1-B33C-BFBB76EE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61343"/>
            <a:ext cx="9905998" cy="553057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Substansi</a:t>
            </a:r>
            <a:r>
              <a:rPr lang="en-US" b="1" dirty="0"/>
              <a:t> </a:t>
            </a:r>
            <a:r>
              <a:rPr lang="en-US" b="1" dirty="0" err="1"/>
              <a:t>laporan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bamuskal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3F686-FFBC-85ED-AD4D-C70A4CE5D1A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9200"/>
            <a:ext cx="10363826" cy="5457825"/>
          </a:xfrm>
        </p:spPr>
        <p:txBody>
          <a:bodyPr>
            <a:noAutofit/>
          </a:bodyPr>
          <a:lstStyle/>
          <a:p>
            <a:pPr marL="0" indent="0">
              <a:lnSpc>
                <a:spcPts val="1400"/>
              </a:lnSpc>
              <a:buNone/>
            </a:pPr>
            <a:r>
              <a:rPr lang="en-ID" sz="2000" dirty="0"/>
              <a:t>I. Dasar Hukum </a:t>
            </a:r>
          </a:p>
          <a:p>
            <a:pPr marL="714375" indent="-457200">
              <a:lnSpc>
                <a:spcPts val="1400"/>
              </a:lnSpc>
              <a:buAutoNum type="arabicPeriod"/>
            </a:pPr>
            <a:r>
              <a:rPr lang="en-ID" sz="2000" dirty="0" err="1"/>
              <a:t>Peraturan</a:t>
            </a:r>
            <a:r>
              <a:rPr lang="en-ID" sz="2000" dirty="0"/>
              <a:t> Menteri </a:t>
            </a:r>
            <a:r>
              <a:rPr lang="en-ID" sz="2000" dirty="0" err="1"/>
              <a:t>Dalam</a:t>
            </a:r>
            <a:r>
              <a:rPr lang="en-ID" sz="2000" dirty="0"/>
              <a:t> Negeri </a:t>
            </a:r>
            <a:r>
              <a:rPr lang="en-ID" sz="2000" dirty="0" err="1"/>
              <a:t>Nomor</a:t>
            </a:r>
            <a:r>
              <a:rPr lang="en-ID" sz="2000" dirty="0"/>
              <a:t> …</a:t>
            </a:r>
            <a:r>
              <a:rPr lang="en-ID" sz="2000" dirty="0" err="1"/>
              <a:t>tahun</a:t>
            </a:r>
            <a:r>
              <a:rPr lang="en-ID" sz="2000" dirty="0"/>
              <a:t> … </a:t>
            </a:r>
            <a:r>
              <a:rPr lang="en-ID" sz="2000" dirty="0" err="1"/>
              <a:t>tentang</a:t>
            </a:r>
            <a:r>
              <a:rPr lang="en-ID" sz="2000" dirty="0"/>
              <a:t> Badan </a:t>
            </a:r>
            <a:r>
              <a:rPr lang="en-ID" sz="2000" dirty="0" err="1"/>
              <a:t>Permusyawaratan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. </a:t>
            </a:r>
          </a:p>
          <a:p>
            <a:pPr marL="714375" indent="-457200">
              <a:lnSpc>
                <a:spcPts val="1400"/>
              </a:lnSpc>
              <a:buAutoNum type="arabicPeriod"/>
            </a:pPr>
            <a:r>
              <a:rPr lang="en-ID" sz="2000" dirty="0" err="1"/>
              <a:t>Peraturan</a:t>
            </a:r>
            <a:r>
              <a:rPr lang="en-ID" sz="2000" dirty="0"/>
              <a:t> Daerah </a:t>
            </a:r>
            <a:r>
              <a:rPr lang="en-ID" sz="2000" dirty="0" err="1"/>
              <a:t>Kabupaten</a:t>
            </a:r>
            <a:r>
              <a:rPr lang="en-ID" sz="2000" dirty="0"/>
              <a:t>/Kota </a:t>
            </a:r>
            <a:r>
              <a:rPr lang="en-ID" sz="2000" dirty="0" err="1"/>
              <a:t>Nomor</a:t>
            </a:r>
            <a:r>
              <a:rPr lang="en-ID" sz="2000" dirty="0"/>
              <a:t> …</a:t>
            </a:r>
            <a:r>
              <a:rPr lang="en-ID" sz="2000" dirty="0" err="1"/>
              <a:t>Tahun</a:t>
            </a:r>
            <a:r>
              <a:rPr lang="en-ID" sz="2000" dirty="0"/>
              <a:t> ….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 / Badan </a:t>
            </a:r>
            <a:r>
              <a:rPr lang="en-ID" sz="2000" dirty="0" err="1"/>
              <a:t>Permusyawaratan</a:t>
            </a:r>
            <a:r>
              <a:rPr lang="en-ID" sz="2000" dirty="0"/>
              <a:t> </a:t>
            </a:r>
            <a:r>
              <a:rPr lang="en-ID" sz="2000" dirty="0" err="1"/>
              <a:t>Desa</a:t>
            </a:r>
            <a:r>
              <a:rPr lang="en-ID" sz="2000" dirty="0"/>
              <a:t> </a:t>
            </a:r>
          </a:p>
          <a:p>
            <a:pPr marL="714375" indent="-457200">
              <a:lnSpc>
                <a:spcPts val="1400"/>
              </a:lnSpc>
              <a:buAutoNum type="arabicPeriod"/>
            </a:pPr>
            <a:r>
              <a:rPr lang="en-ID" sz="2000" dirty="0"/>
              <a:t>Surat </a:t>
            </a:r>
            <a:r>
              <a:rPr lang="en-ID" sz="2000" dirty="0" err="1"/>
              <a:t>keputusan</a:t>
            </a:r>
            <a:r>
              <a:rPr lang="en-ID" sz="2000" dirty="0"/>
              <a:t> </a:t>
            </a:r>
            <a:r>
              <a:rPr lang="en-ID" sz="2000" dirty="0" err="1"/>
              <a:t>Bupati</a:t>
            </a:r>
            <a:r>
              <a:rPr lang="en-ID" sz="2000" dirty="0"/>
              <a:t>/</a:t>
            </a:r>
            <a:r>
              <a:rPr lang="en-ID" sz="2000" dirty="0" err="1"/>
              <a:t>Walikota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peresmian</a:t>
            </a:r>
            <a:r>
              <a:rPr lang="en-ID" sz="2000" dirty="0"/>
              <a:t> </a:t>
            </a:r>
            <a:r>
              <a:rPr lang="en-ID" sz="2000" dirty="0" err="1"/>
              <a:t>anggota</a:t>
            </a:r>
            <a:r>
              <a:rPr lang="en-ID" sz="2000" dirty="0"/>
              <a:t> BPD </a:t>
            </a:r>
            <a:r>
              <a:rPr lang="en-ID" sz="2000" dirty="0" err="1"/>
              <a:t>periode</a:t>
            </a:r>
            <a:r>
              <a:rPr lang="en-ID" sz="2000" dirty="0"/>
              <a:t> ….. </a:t>
            </a:r>
            <a:r>
              <a:rPr lang="en-ID" sz="2000" dirty="0" err="1"/>
              <a:t>sampai</a:t>
            </a:r>
            <a:r>
              <a:rPr lang="en-ID" sz="2000" dirty="0"/>
              <a:t> …… </a:t>
            </a:r>
          </a:p>
          <a:p>
            <a:pPr marL="714375" indent="-457200">
              <a:lnSpc>
                <a:spcPts val="1400"/>
              </a:lnSpc>
              <a:buAutoNum type="arabicPeriod"/>
            </a:pPr>
            <a:r>
              <a:rPr lang="en-ID" sz="2000" dirty="0"/>
              <a:t>Keputusan BPD </a:t>
            </a:r>
            <a:r>
              <a:rPr lang="en-ID" sz="2000" dirty="0" err="1"/>
              <a:t>Nomor</a:t>
            </a:r>
            <a:r>
              <a:rPr lang="en-ID" sz="2000" dirty="0"/>
              <a:t> …….</a:t>
            </a:r>
            <a:r>
              <a:rPr lang="en-ID" sz="2000" dirty="0" err="1"/>
              <a:t>tahun</a:t>
            </a:r>
            <a:r>
              <a:rPr lang="en-ID" sz="2000" dirty="0"/>
              <a:t> ….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Penetapan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BPD </a:t>
            </a:r>
            <a:r>
              <a:rPr lang="en-ID" sz="2000" dirty="0" err="1"/>
              <a:t>tahun</a:t>
            </a:r>
            <a:r>
              <a:rPr lang="en-ID" sz="2000" dirty="0"/>
              <a:t> </a:t>
            </a:r>
            <a:r>
              <a:rPr lang="en-ID" sz="2000" dirty="0" err="1"/>
              <a:t>anggaran</a:t>
            </a:r>
            <a:r>
              <a:rPr lang="en-ID" sz="2000" dirty="0"/>
              <a:t> …….. </a:t>
            </a:r>
          </a:p>
          <a:p>
            <a:pPr marL="0" indent="0">
              <a:lnSpc>
                <a:spcPts val="1400"/>
              </a:lnSpc>
              <a:buNone/>
            </a:pPr>
            <a:r>
              <a:rPr lang="en-ID" sz="2000" dirty="0"/>
              <a:t>II. </a:t>
            </a: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tugas</a:t>
            </a:r>
            <a:r>
              <a:rPr lang="en-ID" sz="2000" dirty="0"/>
              <a:t> </a:t>
            </a:r>
            <a:r>
              <a:rPr lang="en-ID" sz="2000" dirty="0" err="1"/>
              <a:t>Bamuskal</a:t>
            </a:r>
            <a:r>
              <a:rPr lang="en-ID" sz="2000" dirty="0"/>
              <a:t> </a:t>
            </a:r>
          </a:p>
          <a:p>
            <a:pPr marL="809625" indent="-457200">
              <a:lnSpc>
                <a:spcPts val="1400"/>
              </a:lnSpc>
              <a:buAutoNum type="arabicPeriod"/>
            </a:pPr>
            <a:r>
              <a:rPr lang="en-ID" sz="2000" dirty="0" err="1"/>
              <a:t>Pengelolaan</a:t>
            </a:r>
            <a:r>
              <a:rPr lang="en-ID" sz="2000" dirty="0"/>
              <a:t> </a:t>
            </a:r>
            <a:r>
              <a:rPr lang="en-ID" sz="2000" dirty="0" err="1"/>
              <a:t>aspirasi</a:t>
            </a:r>
            <a:r>
              <a:rPr lang="en-ID" sz="2000" dirty="0"/>
              <a:t> </a:t>
            </a:r>
            <a:r>
              <a:rPr lang="en-ID" sz="2000" dirty="0" err="1"/>
              <a:t>masyarakat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; </a:t>
            </a:r>
          </a:p>
          <a:p>
            <a:pPr marL="809625" indent="-457200">
              <a:lnSpc>
                <a:spcPts val="1400"/>
              </a:lnSpc>
              <a:buAutoNum type="arabicPeriod"/>
            </a:pPr>
            <a:r>
              <a:rPr lang="en-ID" sz="2000" dirty="0" err="1"/>
              <a:t>Penyusunan</a:t>
            </a:r>
            <a:r>
              <a:rPr lang="en-ID" sz="2000" dirty="0"/>
              <a:t> dan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pembahasan</a:t>
            </a:r>
            <a:r>
              <a:rPr lang="en-ID" sz="2000" dirty="0"/>
              <a:t>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; </a:t>
            </a:r>
          </a:p>
          <a:p>
            <a:pPr marL="809625" indent="-457200">
              <a:lnSpc>
                <a:spcPts val="1400"/>
              </a:lnSpc>
              <a:buAutoNum type="arabicPeriod"/>
            </a:pPr>
            <a:r>
              <a:rPr lang="en-ID" sz="2000" dirty="0" err="1"/>
              <a:t>Penciptaan</a:t>
            </a:r>
            <a:r>
              <a:rPr lang="en-ID" sz="2000" dirty="0"/>
              <a:t> </a:t>
            </a:r>
            <a:r>
              <a:rPr lang="en-ID" sz="2000" dirty="0" err="1"/>
              <a:t>keadaan</a:t>
            </a:r>
            <a:r>
              <a:rPr lang="en-ID" sz="2000" dirty="0"/>
              <a:t> </a:t>
            </a:r>
            <a:r>
              <a:rPr lang="en-ID" sz="2000" dirty="0" err="1"/>
              <a:t>kondusif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penyelenggaraan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; </a:t>
            </a:r>
          </a:p>
          <a:p>
            <a:pPr marL="809625" indent="-457200">
              <a:lnSpc>
                <a:spcPts val="1400"/>
              </a:lnSpc>
              <a:buAutoNum type="arabicPeriod"/>
            </a:pP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tugas</a:t>
            </a:r>
            <a:r>
              <a:rPr lang="en-ID" sz="2000" dirty="0"/>
              <a:t> lain; </a:t>
            </a:r>
          </a:p>
          <a:p>
            <a:pPr marL="1343025" indent="-457200">
              <a:lnSpc>
                <a:spcPts val="1400"/>
              </a:lnSpc>
              <a:buAutoNum type="alphaLcPeriod"/>
            </a:pPr>
            <a:r>
              <a:rPr lang="en-ID" sz="2000" dirty="0" err="1"/>
              <a:t>pemilihan</a:t>
            </a:r>
            <a:r>
              <a:rPr lang="en-ID" sz="2000" dirty="0"/>
              <a:t> Lurah</a:t>
            </a:r>
          </a:p>
          <a:p>
            <a:pPr marL="1343025" indent="-457200">
              <a:lnSpc>
                <a:spcPts val="1400"/>
              </a:lnSpc>
              <a:buAutoNum type="alphaLcPeriod"/>
            </a:pP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musyawarah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 </a:t>
            </a:r>
          </a:p>
          <a:p>
            <a:pPr marL="1343025" indent="-457200">
              <a:lnSpc>
                <a:spcPts val="1400"/>
              </a:lnSpc>
              <a:buAutoNum type="alphaLcPeriod"/>
            </a:pP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musyawarah</a:t>
            </a:r>
            <a:r>
              <a:rPr lang="en-ID" sz="2000" dirty="0"/>
              <a:t> </a:t>
            </a:r>
            <a:r>
              <a:rPr lang="en-ID" sz="2000" dirty="0" err="1"/>
              <a:t>perencanaan</a:t>
            </a:r>
            <a:r>
              <a:rPr lang="en-ID" sz="2000" dirty="0"/>
              <a:t> </a:t>
            </a:r>
            <a:r>
              <a:rPr lang="en-ID" sz="2000" dirty="0" err="1"/>
              <a:t>pembangunan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 </a:t>
            </a:r>
          </a:p>
          <a:p>
            <a:pPr marL="1343025" indent="-457200">
              <a:lnSpc>
                <a:spcPts val="1400"/>
              </a:lnSpc>
              <a:buAutoNum type="alphaLcPeriod"/>
            </a:pP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kerjasama</a:t>
            </a:r>
            <a:r>
              <a:rPr lang="en-ID" sz="2000" dirty="0"/>
              <a:t> </a:t>
            </a:r>
            <a:r>
              <a:rPr lang="en-ID" sz="2000" dirty="0" err="1"/>
              <a:t>antar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 </a:t>
            </a:r>
          </a:p>
          <a:p>
            <a:pPr marL="1343025" indent="-457200">
              <a:lnSpc>
                <a:spcPts val="1400"/>
              </a:lnSpc>
              <a:buAutoNum type="alphaLcPeriod"/>
            </a:pPr>
            <a:r>
              <a:rPr lang="en-ID" sz="2000" dirty="0"/>
              <a:t>e. ……………. </a:t>
            </a:r>
            <a:r>
              <a:rPr lang="en-ID" sz="2000" dirty="0" err="1"/>
              <a:t>dll</a:t>
            </a:r>
            <a:r>
              <a:rPr lang="en-ID" sz="2000" dirty="0"/>
              <a:t>. </a:t>
            </a:r>
          </a:p>
          <a:p>
            <a:pPr marL="809625" indent="-457200">
              <a:lnSpc>
                <a:spcPts val="1400"/>
              </a:lnSpc>
              <a:buFont typeface="+mj-lt"/>
              <a:buAutoNum type="arabicPeriod" startAt="5"/>
            </a:pP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pengawasan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Lurah. </a:t>
            </a:r>
          </a:p>
          <a:p>
            <a:pPr marL="809625" indent="-457200">
              <a:lnSpc>
                <a:spcPts val="1400"/>
              </a:lnSpc>
              <a:buAutoNum type="arabicPeriod" startAt="5"/>
            </a:pPr>
            <a:r>
              <a:rPr lang="en-ID" sz="2000" dirty="0" err="1"/>
              <a:t>Pelaksanaan</a:t>
            </a:r>
            <a:r>
              <a:rPr lang="en-ID" sz="2000" dirty="0"/>
              <a:t> </a:t>
            </a:r>
            <a:r>
              <a:rPr lang="en-ID" sz="2000" dirty="0" err="1"/>
              <a:t>Evaluasi</a:t>
            </a:r>
            <a:r>
              <a:rPr lang="en-ID" sz="2000" dirty="0"/>
              <a:t> </a:t>
            </a:r>
            <a:r>
              <a:rPr lang="en-ID" sz="2000" dirty="0" err="1"/>
              <a:t>laporan</a:t>
            </a:r>
            <a:r>
              <a:rPr lang="en-ID" sz="2000" dirty="0"/>
              <a:t> </a:t>
            </a:r>
            <a:r>
              <a:rPr lang="en-ID" sz="2000" dirty="0" err="1"/>
              <a:t>keterangan</a:t>
            </a:r>
            <a:r>
              <a:rPr lang="en-ID" sz="2000" dirty="0"/>
              <a:t> </a:t>
            </a:r>
            <a:r>
              <a:rPr lang="en-ID" sz="2000" dirty="0" err="1"/>
              <a:t>penyelenggaraan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</a:t>
            </a:r>
            <a:r>
              <a:rPr lang="en-ID" sz="2000" dirty="0" err="1"/>
              <a:t>Kalurahan</a:t>
            </a:r>
            <a:r>
              <a:rPr lang="en-ID" sz="2000" dirty="0"/>
              <a:t>;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546766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A728F-8499-9157-992D-66AB55253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581026"/>
            <a:ext cx="10018713" cy="381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Struktur</a:t>
            </a:r>
            <a:r>
              <a:rPr lang="en-US" b="1" dirty="0"/>
              <a:t>  </a:t>
            </a:r>
            <a:r>
              <a:rPr lang="en-US" b="1" dirty="0" err="1"/>
              <a:t>APBKal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4E177-4E5B-F954-625A-8E2F52A1963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8750"/>
            <a:ext cx="10589250" cy="5238750"/>
          </a:xfrm>
        </p:spPr>
        <p:txBody>
          <a:bodyPr>
            <a:noAutofit/>
          </a:bodyPr>
          <a:lstStyle/>
          <a:p>
            <a:r>
              <a:rPr lang="en-ID" sz="2800" dirty="0" err="1"/>
              <a:t>APBKalurahan</a:t>
            </a:r>
            <a:r>
              <a:rPr lang="en-ID" sz="2800" dirty="0"/>
              <a:t> </a:t>
            </a:r>
            <a:r>
              <a:rPr lang="en-ID" sz="2800" dirty="0" err="1"/>
              <a:t>terdiri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: </a:t>
            </a:r>
          </a:p>
          <a:p>
            <a:pPr lvl="1"/>
            <a:r>
              <a:rPr lang="en-ID" sz="2800" dirty="0"/>
              <a:t>a. </a:t>
            </a:r>
            <a:r>
              <a:rPr lang="en-ID" sz="2800" dirty="0" err="1"/>
              <a:t>Pendapatan</a:t>
            </a:r>
            <a:r>
              <a:rPr lang="en-ID" sz="2800" dirty="0"/>
              <a:t> </a:t>
            </a:r>
            <a:r>
              <a:rPr lang="en-ID" sz="2800" dirty="0" err="1"/>
              <a:t>Kalurahan</a:t>
            </a:r>
            <a:r>
              <a:rPr lang="en-ID" sz="2800" dirty="0"/>
              <a:t>; </a:t>
            </a:r>
          </a:p>
          <a:p>
            <a:pPr lvl="1"/>
            <a:r>
              <a:rPr lang="en-ID" sz="2800" dirty="0"/>
              <a:t>b. </a:t>
            </a:r>
            <a:r>
              <a:rPr lang="en-ID" sz="2800" dirty="0" err="1"/>
              <a:t>Belanja</a:t>
            </a:r>
            <a:r>
              <a:rPr lang="en-ID" sz="2800" dirty="0"/>
              <a:t> </a:t>
            </a:r>
            <a:r>
              <a:rPr lang="en-ID" sz="2800" dirty="0" err="1"/>
              <a:t>Kalurahan</a:t>
            </a:r>
            <a:r>
              <a:rPr lang="en-ID" sz="2800" dirty="0"/>
              <a:t>; dan </a:t>
            </a:r>
          </a:p>
          <a:p>
            <a:pPr lvl="1"/>
            <a:r>
              <a:rPr lang="en-ID" sz="2800" dirty="0"/>
              <a:t>c. </a:t>
            </a:r>
            <a:r>
              <a:rPr lang="en-ID" sz="2800" dirty="0" err="1"/>
              <a:t>Pembiayaan</a:t>
            </a:r>
            <a:r>
              <a:rPr lang="en-ID" sz="2800" dirty="0"/>
              <a:t> </a:t>
            </a:r>
            <a:r>
              <a:rPr lang="en-ID" sz="2800" dirty="0" err="1"/>
              <a:t>Kalurahan</a:t>
            </a:r>
            <a:r>
              <a:rPr lang="en-ID" sz="2800" dirty="0"/>
              <a:t>. </a:t>
            </a:r>
          </a:p>
          <a:p>
            <a:r>
              <a:rPr lang="en-ID" sz="2800" dirty="0" err="1"/>
              <a:t>Pendapatan</a:t>
            </a:r>
            <a:r>
              <a:rPr lang="en-ID" sz="2800" dirty="0"/>
              <a:t> </a:t>
            </a:r>
            <a:r>
              <a:rPr lang="en-ID" sz="2800" dirty="0" err="1"/>
              <a:t>Kalurahan</a:t>
            </a:r>
            <a:r>
              <a:rPr lang="en-ID" sz="2800" dirty="0"/>
              <a:t> </a:t>
            </a:r>
            <a:r>
              <a:rPr lang="en-ID" sz="2800" dirty="0" err="1"/>
              <a:t>diklasifikasikan</a:t>
            </a:r>
            <a:r>
              <a:rPr lang="en-ID" sz="2800" dirty="0"/>
              <a:t> </a:t>
            </a:r>
            <a:r>
              <a:rPr lang="en-ID" sz="2800" dirty="0" err="1"/>
              <a:t>menurut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, </a:t>
            </a:r>
            <a:r>
              <a:rPr lang="en-ID" sz="2800" dirty="0" err="1"/>
              <a:t>jenis</a:t>
            </a:r>
            <a:r>
              <a:rPr lang="en-ID" sz="2800" dirty="0"/>
              <a:t> dan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pendapatan</a:t>
            </a:r>
            <a:r>
              <a:rPr lang="en-ID" sz="2800" dirty="0"/>
              <a:t>. </a:t>
            </a:r>
          </a:p>
          <a:p>
            <a:r>
              <a:rPr lang="en-ID" sz="2800" dirty="0" err="1"/>
              <a:t>Belanja</a:t>
            </a:r>
            <a:r>
              <a:rPr lang="en-ID" sz="2800" dirty="0"/>
              <a:t> </a:t>
            </a:r>
            <a:r>
              <a:rPr lang="en-ID" sz="2800" dirty="0" err="1"/>
              <a:t>Kalurahan</a:t>
            </a:r>
            <a:r>
              <a:rPr lang="en-ID" sz="2800" dirty="0"/>
              <a:t> </a:t>
            </a:r>
            <a:r>
              <a:rPr lang="en-ID" sz="2800" dirty="0" err="1"/>
              <a:t>diklasifikasikan</a:t>
            </a:r>
            <a:r>
              <a:rPr lang="en-ID" sz="2800" dirty="0"/>
              <a:t> </a:t>
            </a:r>
            <a:r>
              <a:rPr lang="en-ID" sz="2800" dirty="0" err="1"/>
              <a:t>menurut</a:t>
            </a:r>
            <a:r>
              <a:rPr lang="en-ID" sz="2800" dirty="0"/>
              <a:t> </a:t>
            </a:r>
            <a:r>
              <a:rPr lang="en-ID" sz="2800" dirty="0" err="1"/>
              <a:t>bidang</a:t>
            </a:r>
            <a:r>
              <a:rPr lang="en-ID" sz="2800" dirty="0"/>
              <a:t>, sub </a:t>
            </a:r>
            <a:r>
              <a:rPr lang="en-ID" sz="2800" dirty="0" err="1"/>
              <a:t>bidang</a:t>
            </a:r>
            <a:r>
              <a:rPr lang="en-ID" sz="2800" dirty="0"/>
              <a:t>, </a:t>
            </a:r>
            <a:r>
              <a:rPr lang="en-ID" sz="2800" dirty="0" err="1"/>
              <a:t>kegiatan</a:t>
            </a:r>
            <a:r>
              <a:rPr lang="en-ID" sz="2800" dirty="0"/>
              <a:t>, </a:t>
            </a:r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belanja</a:t>
            </a:r>
            <a:r>
              <a:rPr lang="en-ID" sz="2800" dirty="0"/>
              <a:t>,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belanja</a:t>
            </a:r>
            <a:r>
              <a:rPr lang="en-ID" sz="2800" dirty="0"/>
              <a:t>, dan </a:t>
            </a:r>
            <a:r>
              <a:rPr lang="en-ID" sz="2800" dirty="0" err="1"/>
              <a:t>rincian</a:t>
            </a:r>
            <a:r>
              <a:rPr lang="en-ID" sz="2800" dirty="0"/>
              <a:t>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belanja</a:t>
            </a:r>
            <a:r>
              <a:rPr lang="en-ID" sz="2800" dirty="0"/>
              <a:t>. </a:t>
            </a:r>
          </a:p>
          <a:p>
            <a:r>
              <a:rPr lang="en-ID" sz="2800" dirty="0" err="1"/>
              <a:t>Pembiayaan</a:t>
            </a:r>
            <a:r>
              <a:rPr lang="en-ID" sz="2800" dirty="0"/>
              <a:t> </a:t>
            </a:r>
            <a:r>
              <a:rPr lang="en-ID" sz="2800" dirty="0" err="1"/>
              <a:t>diklasifikasikan</a:t>
            </a:r>
            <a:r>
              <a:rPr lang="en-ID" sz="2800" dirty="0"/>
              <a:t> </a:t>
            </a:r>
            <a:r>
              <a:rPr lang="en-ID" sz="2800" dirty="0" err="1"/>
              <a:t>menurut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, </a:t>
            </a:r>
            <a:r>
              <a:rPr lang="en-ID" sz="2800" dirty="0" err="1"/>
              <a:t>jenis</a:t>
            </a:r>
            <a:r>
              <a:rPr lang="en-ID" sz="2800" dirty="0"/>
              <a:t> dan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pembiayaan</a:t>
            </a:r>
            <a:r>
              <a:rPr lang="en-ID" sz="2800" dirty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93170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AD2D-DB4B-2F15-3825-4B2F77F4E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7B0DC-69EA-26DC-74D9-D3A269A540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ID" sz="3600" dirty="0" err="1"/>
              <a:t>pendapatan</a:t>
            </a:r>
            <a:r>
              <a:rPr lang="en-ID" sz="3600" dirty="0"/>
              <a:t> Asli </a:t>
            </a:r>
            <a:r>
              <a:rPr lang="en-ID" sz="3600" dirty="0" err="1"/>
              <a:t>Desa</a:t>
            </a:r>
            <a:r>
              <a:rPr lang="en-ID" sz="3600" dirty="0"/>
              <a:t>; </a:t>
            </a:r>
          </a:p>
          <a:p>
            <a:r>
              <a:rPr lang="en-ID" sz="3600" dirty="0"/>
              <a:t>transfer; dan </a:t>
            </a:r>
          </a:p>
          <a:p>
            <a:r>
              <a:rPr lang="en-ID" sz="3600" dirty="0" err="1"/>
              <a:t>pendapatan</a:t>
            </a:r>
            <a:r>
              <a:rPr lang="en-ID" sz="3600" dirty="0"/>
              <a:t> Lain.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55295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912F9-4F45-9FFC-A401-D9ED0C922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590550"/>
          </a:xfrm>
        </p:spPr>
        <p:txBody>
          <a:bodyPr>
            <a:normAutofit/>
          </a:bodyPr>
          <a:lstStyle/>
          <a:p>
            <a:r>
              <a:rPr lang="en-US" b="1" dirty="0" err="1"/>
              <a:t>Belanja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6B232-996C-F8BD-6E19-03423DD78B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96986" y="1852742"/>
            <a:ext cx="10018714" cy="3424107"/>
          </a:xfrm>
        </p:spPr>
        <p:txBody>
          <a:bodyPr>
            <a:noAutofit/>
          </a:bodyPr>
          <a:lstStyle/>
          <a:p>
            <a:r>
              <a:rPr lang="en-ID" sz="3600" dirty="0" err="1"/>
              <a:t>Penyelenggaraan</a:t>
            </a:r>
            <a:r>
              <a:rPr lang="en-ID" sz="3600" dirty="0"/>
              <a:t> </a:t>
            </a:r>
            <a:r>
              <a:rPr lang="en-ID" sz="3600" dirty="0" err="1"/>
              <a:t>Pemerintahan</a:t>
            </a:r>
            <a:r>
              <a:rPr lang="en-ID" sz="3600" dirty="0"/>
              <a:t> </a:t>
            </a:r>
            <a:r>
              <a:rPr lang="en-ID" sz="3600" dirty="0" err="1"/>
              <a:t>Desa</a:t>
            </a:r>
            <a:r>
              <a:rPr lang="en-ID" sz="3600" dirty="0"/>
              <a:t>; </a:t>
            </a:r>
          </a:p>
          <a:p>
            <a:r>
              <a:rPr lang="en-ID" sz="3600" dirty="0" err="1"/>
              <a:t>Pelaksanaan</a:t>
            </a:r>
            <a:r>
              <a:rPr lang="en-ID" sz="3600" dirty="0"/>
              <a:t> Pembangunan </a:t>
            </a:r>
            <a:r>
              <a:rPr lang="en-ID" sz="3600" dirty="0" err="1"/>
              <a:t>Desa</a:t>
            </a:r>
            <a:r>
              <a:rPr lang="en-ID" sz="3600" dirty="0"/>
              <a:t>; </a:t>
            </a:r>
          </a:p>
          <a:p>
            <a:r>
              <a:rPr lang="en-ID" sz="3600" dirty="0" err="1"/>
              <a:t>Pembinaan</a:t>
            </a:r>
            <a:r>
              <a:rPr lang="en-ID" sz="3600" dirty="0"/>
              <a:t> </a:t>
            </a:r>
            <a:r>
              <a:rPr lang="en-ID" sz="3600" dirty="0" err="1"/>
              <a:t>Kemasyarakatan</a:t>
            </a:r>
            <a:r>
              <a:rPr lang="en-ID" sz="3600" dirty="0"/>
              <a:t> </a:t>
            </a:r>
            <a:r>
              <a:rPr lang="en-ID" sz="3600" dirty="0" err="1"/>
              <a:t>Desa</a:t>
            </a:r>
            <a:r>
              <a:rPr lang="en-ID" sz="3600" dirty="0"/>
              <a:t>; </a:t>
            </a:r>
          </a:p>
          <a:p>
            <a:r>
              <a:rPr lang="en-ID" sz="3600" dirty="0" err="1"/>
              <a:t>Pemberdayaan</a:t>
            </a:r>
            <a:r>
              <a:rPr lang="en-ID" sz="3600" dirty="0"/>
              <a:t> Masyarakat </a:t>
            </a:r>
            <a:r>
              <a:rPr lang="en-ID" sz="3600" dirty="0" err="1"/>
              <a:t>Desa</a:t>
            </a:r>
            <a:r>
              <a:rPr lang="en-ID" sz="3600" dirty="0"/>
              <a:t>; dan</a:t>
            </a:r>
          </a:p>
          <a:p>
            <a:r>
              <a:rPr lang="en-ID" sz="3600" dirty="0" err="1"/>
              <a:t>Penanggulangan</a:t>
            </a:r>
            <a:r>
              <a:rPr lang="en-ID" sz="3600" dirty="0"/>
              <a:t> </a:t>
            </a:r>
            <a:r>
              <a:rPr lang="en-ID" sz="3600" dirty="0" err="1"/>
              <a:t>bencana</a:t>
            </a:r>
            <a:r>
              <a:rPr lang="en-ID" sz="3600" dirty="0"/>
              <a:t>, </a:t>
            </a:r>
            <a:r>
              <a:rPr lang="en-ID" sz="3600" dirty="0" err="1"/>
              <a:t>keadaan</a:t>
            </a:r>
            <a:r>
              <a:rPr lang="en-ID" sz="3600" dirty="0"/>
              <a:t> </a:t>
            </a:r>
            <a:r>
              <a:rPr lang="en-ID" sz="3600" dirty="0" err="1"/>
              <a:t>darurat</a:t>
            </a:r>
            <a:r>
              <a:rPr lang="en-ID" sz="3600" dirty="0"/>
              <a:t> dan </a:t>
            </a:r>
            <a:r>
              <a:rPr lang="en-ID" sz="3600" dirty="0" err="1"/>
              <a:t>mendesak</a:t>
            </a:r>
            <a:r>
              <a:rPr lang="en-ID" sz="3600" dirty="0"/>
              <a:t> </a:t>
            </a:r>
            <a:r>
              <a:rPr lang="en-ID" sz="3600" dirty="0" err="1"/>
              <a:t>Desa</a:t>
            </a:r>
            <a:r>
              <a:rPr lang="en-ID" sz="3600" dirty="0"/>
              <a:t>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606355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8D62-4D25-3601-DC86-8CE19371E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Pembiayaan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5C96E-AFFC-43E1-F071-D042F49E30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ID" sz="3600" dirty="0" err="1"/>
              <a:t>penerimaan</a:t>
            </a:r>
            <a:r>
              <a:rPr lang="en-ID" sz="3600" dirty="0"/>
              <a:t> </a:t>
            </a:r>
            <a:r>
              <a:rPr lang="en-ID" sz="3600" dirty="0" err="1"/>
              <a:t>pembiayaan</a:t>
            </a:r>
            <a:r>
              <a:rPr lang="en-ID" sz="3600" dirty="0"/>
              <a:t>; dan </a:t>
            </a:r>
          </a:p>
          <a:p>
            <a:r>
              <a:rPr lang="en-ID" sz="3600" dirty="0" err="1"/>
              <a:t>pengeluaran</a:t>
            </a:r>
            <a:r>
              <a:rPr lang="en-ID" sz="3600" dirty="0"/>
              <a:t> </a:t>
            </a:r>
            <a:r>
              <a:rPr lang="en-ID" sz="3600" dirty="0" err="1"/>
              <a:t>pembiayaan</a:t>
            </a:r>
            <a:r>
              <a:rPr lang="en-ID" sz="3600" dirty="0"/>
              <a:t>. 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33549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72B74-3742-0ACD-CC04-4EB9CAD2F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74418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err="1"/>
              <a:t>Perencanaan</a:t>
            </a:r>
            <a:r>
              <a:rPr lang="en-US" sz="4400" b="1" dirty="0"/>
              <a:t> PENYUSUNAN APBKAL</a:t>
            </a:r>
            <a:br>
              <a:rPr lang="en-US" sz="4400" b="1" dirty="0"/>
            </a:br>
            <a:r>
              <a:rPr lang="en-US" sz="4400" b="1" dirty="0"/>
              <a:t>(Pasal 38 - 43 </a:t>
            </a:r>
            <a:r>
              <a:rPr lang="en-US" sz="4400" b="1" dirty="0" err="1"/>
              <a:t>Perbup</a:t>
            </a:r>
            <a:r>
              <a:rPr lang="en-US" sz="4400" b="1" dirty="0"/>
              <a:t> 61 </a:t>
            </a:r>
            <a:r>
              <a:rPr lang="en-US" sz="4400" b="1" dirty="0" err="1"/>
              <a:t>Tahun</a:t>
            </a:r>
            <a:r>
              <a:rPr lang="en-US" sz="4400" b="1" dirty="0"/>
              <a:t> 2018)</a:t>
            </a:r>
            <a:endParaRPr lang="id-ID" sz="4400" b="1" dirty="0"/>
          </a:p>
        </p:txBody>
      </p:sp>
    </p:spTree>
    <p:extLst>
      <p:ext uri="{BB962C8B-B14F-4D97-AF65-F5344CB8AC3E}">
        <p14:creationId xmlns:p14="http://schemas.microsoft.com/office/powerpoint/2010/main" val="2520911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8B0A-4886-ACA3-452A-378BF9062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81025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APBKal</a:t>
            </a:r>
            <a:r>
              <a:rPr lang="en-US" b="1" dirty="0"/>
              <a:t> (Ps. 38)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8644A-5716-F6EA-8103-239C18206E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80449" y="1619250"/>
            <a:ext cx="10363826" cy="49434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ID" sz="2800" dirty="0" err="1"/>
              <a:t>Perencanaan</a:t>
            </a:r>
            <a:r>
              <a:rPr lang="en-ID" sz="2800" dirty="0"/>
              <a:t> </a:t>
            </a:r>
            <a:r>
              <a:rPr lang="en-ID" sz="2800" dirty="0" err="1"/>
              <a:t>pengelolaan</a:t>
            </a:r>
            <a:r>
              <a:rPr lang="en-ID" sz="2800" dirty="0"/>
              <a:t> </a:t>
            </a:r>
            <a:r>
              <a:rPr lang="en-ID" sz="2800" dirty="0" err="1"/>
              <a:t>keuangan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perencanaan</a:t>
            </a:r>
            <a:r>
              <a:rPr lang="en-ID" sz="2800" dirty="0"/>
              <a:t> </a:t>
            </a:r>
            <a:r>
              <a:rPr lang="en-ID" sz="2800" dirty="0" err="1"/>
              <a:t>penerimaan</a:t>
            </a:r>
            <a:r>
              <a:rPr lang="en-ID" sz="2800" dirty="0"/>
              <a:t> dan </a:t>
            </a:r>
            <a:r>
              <a:rPr lang="en-ID" sz="2800" dirty="0" err="1"/>
              <a:t>pengeluaran</a:t>
            </a:r>
            <a:r>
              <a:rPr lang="en-ID" sz="2800" dirty="0"/>
              <a:t> </a:t>
            </a:r>
            <a:r>
              <a:rPr lang="en-ID" sz="2800" dirty="0" err="1"/>
              <a:t>pemerintahan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pada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anggaran</a:t>
            </a:r>
            <a:r>
              <a:rPr lang="en-ID" sz="2800" dirty="0"/>
              <a:t> </a:t>
            </a:r>
            <a:r>
              <a:rPr lang="en-ID" sz="2800" dirty="0" err="1"/>
              <a:t>berkenaan</a:t>
            </a:r>
            <a:r>
              <a:rPr lang="en-ID" sz="2800" dirty="0"/>
              <a:t> yang </a:t>
            </a:r>
            <a:r>
              <a:rPr lang="en-ID" sz="2800" dirty="0" err="1"/>
              <a:t>dianggarkan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. </a:t>
            </a:r>
          </a:p>
          <a:p>
            <a:pPr marL="514350" indent="-514350">
              <a:buFont typeface="+mj-lt"/>
              <a:buAutoNum type="arabicParenR"/>
            </a:pPr>
            <a:r>
              <a:rPr lang="en-ID" sz="2800" dirty="0" err="1"/>
              <a:t>Sekretaris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mengoordinasikan</a:t>
            </a:r>
            <a:r>
              <a:rPr lang="en-ID" sz="2800" dirty="0"/>
              <a:t> </a:t>
            </a:r>
            <a:r>
              <a:rPr lang="en-ID" sz="2800" dirty="0" err="1"/>
              <a:t>penyusunan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berdasarkan</a:t>
            </a:r>
            <a:r>
              <a:rPr lang="en-ID" sz="2800" dirty="0"/>
              <a:t> RKP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 </a:t>
            </a:r>
            <a:r>
              <a:rPr lang="en-ID" sz="2800" dirty="0" err="1"/>
              <a:t>berkenaan</a:t>
            </a:r>
            <a:r>
              <a:rPr lang="en-ID" sz="2800" dirty="0"/>
              <a:t> dan </a:t>
            </a:r>
            <a:r>
              <a:rPr lang="en-ID" sz="2800" dirty="0" err="1"/>
              <a:t>pedoman</a:t>
            </a:r>
            <a:r>
              <a:rPr lang="en-ID" sz="2800" dirty="0"/>
              <a:t> </a:t>
            </a:r>
            <a:r>
              <a:rPr lang="en-ID" sz="2800" dirty="0" err="1"/>
              <a:t>penyusunan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yang </a:t>
            </a:r>
            <a:r>
              <a:rPr lang="en-ID" sz="2800" dirty="0" err="1"/>
              <a:t>diatur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Bupati</a:t>
            </a:r>
            <a:r>
              <a:rPr lang="en-ID" sz="2800" dirty="0"/>
              <a:t> </a:t>
            </a:r>
            <a:r>
              <a:rPr lang="en-ID" sz="2800" dirty="0" err="1"/>
              <a:t>setiap</a:t>
            </a:r>
            <a:r>
              <a:rPr lang="en-ID" sz="2800" dirty="0"/>
              <a:t> </a:t>
            </a:r>
            <a:r>
              <a:rPr lang="en-ID" sz="2800" dirty="0" err="1"/>
              <a:t>tahun</a:t>
            </a:r>
            <a:r>
              <a:rPr lang="en-ID" sz="2800" dirty="0"/>
              <a:t>. </a:t>
            </a:r>
          </a:p>
          <a:p>
            <a:pPr marL="514350" indent="-514350">
              <a:buFont typeface="+mj-lt"/>
              <a:buAutoNum type="arabicParenR"/>
            </a:pPr>
            <a:r>
              <a:rPr lang="en-ID" sz="2800" dirty="0" err="1"/>
              <a:t>Rancangan</a:t>
            </a:r>
            <a:r>
              <a:rPr lang="en-ID" sz="2800" dirty="0"/>
              <a:t> APB </a:t>
            </a:r>
            <a:r>
              <a:rPr lang="en-ID" sz="2800" dirty="0" err="1"/>
              <a:t>Desa</a:t>
            </a:r>
            <a:r>
              <a:rPr lang="en-ID" sz="2800" dirty="0"/>
              <a:t> yang </a:t>
            </a:r>
            <a:r>
              <a:rPr lang="en-ID" sz="2800" dirty="0" err="1"/>
              <a:t>telah</a:t>
            </a:r>
            <a:r>
              <a:rPr lang="en-ID" sz="2800" dirty="0"/>
              <a:t> </a:t>
            </a:r>
            <a:r>
              <a:rPr lang="en-ID" sz="2800" dirty="0" err="1"/>
              <a:t>disusun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bahan</a:t>
            </a:r>
            <a:r>
              <a:rPr lang="en-ID" sz="2800" dirty="0"/>
              <a:t> </a:t>
            </a:r>
            <a:r>
              <a:rPr lang="en-ID" sz="2800" dirty="0" err="1"/>
              <a:t>penyusunan</a:t>
            </a:r>
            <a:r>
              <a:rPr lang="en-ID" sz="2800" dirty="0"/>
              <a:t> </a:t>
            </a:r>
            <a:r>
              <a:rPr lang="en-ID" sz="2800" dirty="0" err="1"/>
              <a:t>rancangan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Desa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APBDesa</a:t>
            </a:r>
            <a:r>
              <a:rPr lang="en-ID" sz="2800" dirty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835234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252</TotalTime>
  <Words>2418</Words>
  <Application>Microsoft Office PowerPoint</Application>
  <PresentationFormat>Widescreen</PresentationFormat>
  <Paragraphs>210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 BLANCA</vt:lpstr>
      <vt:lpstr>Arial</vt:lpstr>
      <vt:lpstr>Tw Cen MT</vt:lpstr>
      <vt:lpstr>Wingdings</vt:lpstr>
      <vt:lpstr>Circuit</vt:lpstr>
      <vt:lpstr>PENGAWASAN KINERJA LURAH OLEH BAMUSKAL</vt:lpstr>
      <vt:lpstr>DASAR HUKUM</vt:lpstr>
      <vt:lpstr>Materi</vt:lpstr>
      <vt:lpstr>Struktur  APBKal</vt:lpstr>
      <vt:lpstr>Pendapatan Desa</vt:lpstr>
      <vt:lpstr>Belanja Desa</vt:lpstr>
      <vt:lpstr>Pembiayaan</vt:lpstr>
      <vt:lpstr>Perencanaan PENYUSUNAN APBKAL (Pasal 38 - 43 Perbup 61 Tahun 2018)</vt:lpstr>
      <vt:lpstr>Perencanaan Penyusunan APBKal (Ps. 38)</vt:lpstr>
      <vt:lpstr>Perencanaan Penyusunan APBKal (Ps. 39)</vt:lpstr>
      <vt:lpstr>Perencanaan Penyusunan APBKal (Ps. 39 lanjutan)</vt:lpstr>
      <vt:lpstr>Perencanaan Penyusunan APBKal (Ps. 40)</vt:lpstr>
      <vt:lpstr>Perencanaan Penyusunan APBKal (Ps. 41)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Perencanaan perubahan APBKAL (Pasal 44 - 47 Perbup 61 Tahun 2018)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POINT-POINT PEMBAHASAN APBKAL OLEH BAMUSKAL</vt:lpstr>
      <vt:lpstr>Tahapan Penyusunan Perubahan APBKal T.A. 2026</vt:lpstr>
      <vt:lpstr>Pengawasan pengelolaan keuangan kalurahan (PERMENDAGRI 73 TAHUN 2020)</vt:lpstr>
      <vt:lpstr>Fungsi melakukan pengawasan kinerja Lurah</vt:lpstr>
      <vt:lpstr>BIDANG pengawasan kinerja Lurah</vt:lpstr>
      <vt:lpstr>Tahapan pengawasan kinerja Lurah</vt:lpstr>
      <vt:lpstr>TAHAPAN pengawasan kinerja Lurah</vt:lpstr>
      <vt:lpstr>KERTAS KERJA pengawasan kinerja Lurah</vt:lpstr>
      <vt:lpstr>LAPORAN KINERJA BAMUSKAL (PERDA 7 TAHUN 2018)</vt:lpstr>
      <vt:lpstr>LAPORAN KINERJA BAMUSKAL (Ps. 51)</vt:lpstr>
      <vt:lpstr>PowerPoint Presentation</vt:lpstr>
      <vt:lpstr>Substansi laporan kinerja bamuskal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ACER -</dc:creator>
  <cp:lastModifiedBy>ACER -</cp:lastModifiedBy>
  <cp:revision>5</cp:revision>
  <dcterms:created xsi:type="dcterms:W3CDTF">2024-07-30T00:59:26Z</dcterms:created>
  <dcterms:modified xsi:type="dcterms:W3CDTF">2026-06-22T02:03:00Z</dcterms:modified>
</cp:coreProperties>
</file>